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9"/>
  </p:notesMasterIdLst>
  <p:sldIdLst>
    <p:sldId id="256" r:id="rId2"/>
    <p:sldId id="258" r:id="rId3"/>
    <p:sldId id="259" r:id="rId4"/>
    <p:sldId id="273"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99"/>
    <a:srgbClr val="99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3792" autoAdjust="0"/>
  </p:normalViewPr>
  <p:slideViewPr>
    <p:cSldViewPr>
      <p:cViewPr varScale="1">
        <p:scale>
          <a:sx n="92" d="100"/>
          <a:sy n="92" d="100"/>
        </p:scale>
        <p:origin x="11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10" d="100"/>
          <a:sy n="110" d="100"/>
        </p:scale>
        <p:origin x="-642" y="239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077786-6AF5-49B5-91AE-E58CD8AB3409}" type="doc">
      <dgm:prSet loTypeId="urn:microsoft.com/office/officeart/2005/8/layout/vList4#1" loCatId="list" qsTypeId="urn:microsoft.com/office/officeart/2005/8/quickstyle/simple4" qsCatId="simple" csTypeId="urn:microsoft.com/office/officeart/2005/8/colors/accent2_1" csCatId="accent2" phldr="1"/>
      <dgm:spPr/>
      <dgm:t>
        <a:bodyPr/>
        <a:lstStyle/>
        <a:p>
          <a:endParaRPr lang="en-US"/>
        </a:p>
      </dgm:t>
    </dgm:pt>
    <dgm:pt modelId="{CDC805BA-62D3-4ED8-831B-E6DBA9A0663C}">
      <dgm:prSet phldrT="[Text]" custT="1"/>
      <dgm:spPr>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dgm:spPr>
      <dgm:t>
        <a:bodyPr/>
        <a:lstStyle/>
        <a:p>
          <a:r>
            <a:rPr lang="en-US" sz="1800" b="1" dirty="0">
              <a:latin typeface="Times New Roman" pitchFamily="18" charset="0"/>
            </a:rPr>
            <a:t>Unique needs.</a:t>
          </a:r>
          <a:endParaRPr lang="en-US" sz="1800" b="1" dirty="0"/>
        </a:p>
      </dgm:t>
    </dgm:pt>
    <dgm:pt modelId="{50979B23-2908-4CB8-B348-7B295EA6B275}" type="parTrans" cxnId="{871F7763-79CD-4B43-9B7E-AF7153CF3F93}">
      <dgm:prSet/>
      <dgm:spPr/>
      <dgm:t>
        <a:bodyPr/>
        <a:lstStyle/>
        <a:p>
          <a:endParaRPr lang="en-US"/>
        </a:p>
      </dgm:t>
    </dgm:pt>
    <dgm:pt modelId="{6FE24E3B-F8EB-4CFA-9875-63E977C631E0}" type="sibTrans" cxnId="{871F7763-79CD-4B43-9B7E-AF7153CF3F93}">
      <dgm:prSet/>
      <dgm:spPr/>
      <dgm:t>
        <a:bodyPr/>
        <a:lstStyle/>
        <a:p>
          <a:endParaRPr lang="en-US"/>
        </a:p>
      </dgm:t>
    </dgm:pt>
    <dgm:pt modelId="{1449D2A0-7697-4D01-898C-70907CFE509E}">
      <dgm:prSet phldrT="[Text]" custT="1"/>
      <dgm:spPr>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dgm:spPr>
      <dgm:t>
        <a:bodyPr/>
        <a:lstStyle/>
        <a:p>
          <a:r>
            <a:rPr lang="en-US" sz="1800" b="1" dirty="0">
              <a:latin typeface="Times New Roman" pitchFamily="18" charset="0"/>
            </a:rPr>
            <a:t>Purchase, Sale, or Investment. </a:t>
          </a:r>
          <a:endParaRPr lang="en-US" sz="1800" b="1" dirty="0"/>
        </a:p>
      </dgm:t>
    </dgm:pt>
    <dgm:pt modelId="{B8AE320A-E3B0-439B-A92C-214D41B45394}" type="parTrans" cxnId="{98CAB572-E72E-4044-8CB8-224DEC41AC70}">
      <dgm:prSet/>
      <dgm:spPr/>
      <dgm:t>
        <a:bodyPr/>
        <a:lstStyle/>
        <a:p>
          <a:endParaRPr lang="en-US"/>
        </a:p>
      </dgm:t>
    </dgm:pt>
    <dgm:pt modelId="{9FEDC20C-E3BE-48DC-B08B-BDCAA6AC0FEA}" type="sibTrans" cxnId="{98CAB572-E72E-4044-8CB8-224DEC41AC70}">
      <dgm:prSet/>
      <dgm:spPr/>
      <dgm:t>
        <a:bodyPr/>
        <a:lstStyle/>
        <a:p>
          <a:endParaRPr lang="en-US"/>
        </a:p>
      </dgm:t>
    </dgm:pt>
    <dgm:pt modelId="{19A392A2-8237-4F45-A6AC-815195083A9D}">
      <dgm:prSet phldrT="[Text]" custT="1"/>
      <dgm:spPr>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dgm:spPr>
      <dgm:t>
        <a:bodyPr/>
        <a:lstStyle/>
        <a:p>
          <a:r>
            <a:rPr lang="en-US" sz="1800" b="1" dirty="0">
              <a:latin typeface="Times New Roman" pitchFamily="18" charset="0"/>
            </a:rPr>
            <a:t>Resources.</a:t>
          </a:r>
          <a:endParaRPr lang="en-US" sz="1800" b="1" dirty="0"/>
        </a:p>
      </dgm:t>
    </dgm:pt>
    <dgm:pt modelId="{448916B5-B1C9-4FB8-A3F7-D27E2ABD489F}" type="parTrans" cxnId="{B4B0FDEA-9941-43D9-ADE0-CD62625E2513}">
      <dgm:prSet/>
      <dgm:spPr/>
      <dgm:t>
        <a:bodyPr/>
        <a:lstStyle/>
        <a:p>
          <a:endParaRPr lang="en-US"/>
        </a:p>
      </dgm:t>
    </dgm:pt>
    <dgm:pt modelId="{417DB520-DD8B-4007-B661-720E7875D983}" type="sibTrans" cxnId="{B4B0FDEA-9941-43D9-ADE0-CD62625E2513}">
      <dgm:prSet/>
      <dgm:spPr/>
      <dgm:t>
        <a:bodyPr/>
        <a:lstStyle/>
        <a:p>
          <a:endParaRPr lang="en-US"/>
        </a:p>
      </dgm:t>
    </dgm:pt>
    <dgm:pt modelId="{1C65075C-456B-471F-BFA2-4580D5A115F3}" type="pres">
      <dgm:prSet presAssocID="{CB077786-6AF5-49B5-91AE-E58CD8AB3409}" presName="linear" presStyleCnt="0">
        <dgm:presLayoutVars>
          <dgm:dir/>
          <dgm:resizeHandles val="exact"/>
        </dgm:presLayoutVars>
      </dgm:prSet>
      <dgm:spPr/>
    </dgm:pt>
    <dgm:pt modelId="{244D4A7E-E8AF-45CC-A529-ED3BCF868875}" type="pres">
      <dgm:prSet presAssocID="{CDC805BA-62D3-4ED8-831B-E6DBA9A0663C}" presName="comp" presStyleCnt="0"/>
      <dgm:spPr/>
    </dgm:pt>
    <dgm:pt modelId="{92D73B5C-E010-40B5-967B-982AC361D050}" type="pres">
      <dgm:prSet presAssocID="{CDC805BA-62D3-4ED8-831B-E6DBA9A0663C}" presName="box" presStyleLbl="node1" presStyleIdx="0" presStyleCnt="3" custLinFactNeighborX="-1351"/>
      <dgm:spPr/>
    </dgm:pt>
    <dgm:pt modelId="{1C128AEB-39E0-4977-98D6-655DB863CC2B}" type="pres">
      <dgm:prSet presAssocID="{CDC805BA-62D3-4ED8-831B-E6DBA9A0663C}" presName="img" presStyleLbl="fgImgPlace1" presStyleIdx="0" presStyleCnt="3"/>
      <dgm:spPr>
        <a:blipFill rotWithShape="0">
          <a:blip xmlns:r="http://schemas.openxmlformats.org/officeDocument/2006/relationships" r:embed="rId1"/>
          <a:stretch>
            <a:fillRect/>
          </a:stretch>
        </a:blipFill>
      </dgm:spPr>
    </dgm:pt>
    <dgm:pt modelId="{79EC1B4B-3FE0-46D8-B034-B2E5B5D424ED}" type="pres">
      <dgm:prSet presAssocID="{CDC805BA-62D3-4ED8-831B-E6DBA9A0663C}" presName="text" presStyleLbl="node1" presStyleIdx="0" presStyleCnt="3">
        <dgm:presLayoutVars>
          <dgm:bulletEnabled val="1"/>
        </dgm:presLayoutVars>
      </dgm:prSet>
      <dgm:spPr/>
    </dgm:pt>
    <dgm:pt modelId="{63FD02E7-E3BC-40DB-93C7-D04B0D290B8A}" type="pres">
      <dgm:prSet presAssocID="{6FE24E3B-F8EB-4CFA-9875-63E977C631E0}" presName="spacer" presStyleCnt="0"/>
      <dgm:spPr/>
    </dgm:pt>
    <dgm:pt modelId="{0D437228-D3DD-4BE1-90F5-8B2757EE7B3F}" type="pres">
      <dgm:prSet presAssocID="{1449D2A0-7697-4D01-898C-70907CFE509E}" presName="comp" presStyleCnt="0"/>
      <dgm:spPr/>
    </dgm:pt>
    <dgm:pt modelId="{224C34CF-E325-4B2C-BCDA-F818CAA1B789}" type="pres">
      <dgm:prSet presAssocID="{1449D2A0-7697-4D01-898C-70907CFE509E}" presName="box" presStyleLbl="node1" presStyleIdx="1" presStyleCnt="3"/>
      <dgm:spPr/>
    </dgm:pt>
    <dgm:pt modelId="{20790BA2-41CB-4567-A4F2-205E12503DAE}" type="pres">
      <dgm:prSet presAssocID="{1449D2A0-7697-4D01-898C-70907CFE509E}" presName="img" presStyleLbl="fgImgPlace1" presStyleIdx="1" presStyleCnt="3"/>
      <dgm:spPr>
        <a:blipFill rotWithShape="0">
          <a:blip xmlns:r="http://schemas.openxmlformats.org/officeDocument/2006/relationships" r:embed="rId2"/>
          <a:stretch>
            <a:fillRect/>
          </a:stretch>
        </a:blipFill>
      </dgm:spPr>
    </dgm:pt>
    <dgm:pt modelId="{27F4921A-1486-495E-9D7B-700CB5A4DFEA}" type="pres">
      <dgm:prSet presAssocID="{1449D2A0-7697-4D01-898C-70907CFE509E}" presName="text" presStyleLbl="node1" presStyleIdx="1" presStyleCnt="3">
        <dgm:presLayoutVars>
          <dgm:bulletEnabled val="1"/>
        </dgm:presLayoutVars>
      </dgm:prSet>
      <dgm:spPr/>
    </dgm:pt>
    <dgm:pt modelId="{48D3EA2F-6D47-44FA-B4CF-DFB5FD005D9D}" type="pres">
      <dgm:prSet presAssocID="{9FEDC20C-E3BE-48DC-B08B-BDCAA6AC0FEA}" presName="spacer" presStyleCnt="0"/>
      <dgm:spPr/>
    </dgm:pt>
    <dgm:pt modelId="{0AF34556-F9E8-4892-BE49-3294BC30E365}" type="pres">
      <dgm:prSet presAssocID="{19A392A2-8237-4F45-A6AC-815195083A9D}" presName="comp" presStyleCnt="0"/>
      <dgm:spPr/>
    </dgm:pt>
    <dgm:pt modelId="{C9FAC159-3DB6-4C5E-ABD5-CFD1E095E7B9}" type="pres">
      <dgm:prSet presAssocID="{19A392A2-8237-4F45-A6AC-815195083A9D}" presName="box" presStyleLbl="node1" presStyleIdx="2" presStyleCnt="3"/>
      <dgm:spPr/>
    </dgm:pt>
    <dgm:pt modelId="{C81560DE-D65F-40FE-963B-07C8D9632C9D}" type="pres">
      <dgm:prSet presAssocID="{19A392A2-8237-4F45-A6AC-815195083A9D}" presName="img" presStyleLbl="fgImgPlace1" presStyleIdx="2" presStyleCnt="3"/>
      <dgm:spPr>
        <a:blipFill rotWithShape="0">
          <a:blip xmlns:r="http://schemas.openxmlformats.org/officeDocument/2006/relationships" r:embed="rId3"/>
          <a:stretch>
            <a:fillRect/>
          </a:stretch>
        </a:blipFill>
      </dgm:spPr>
    </dgm:pt>
    <dgm:pt modelId="{CB52E69F-BED0-46FB-8DE4-52B7EEDC323F}" type="pres">
      <dgm:prSet presAssocID="{19A392A2-8237-4F45-A6AC-815195083A9D}" presName="text" presStyleLbl="node1" presStyleIdx="2" presStyleCnt="3">
        <dgm:presLayoutVars>
          <dgm:bulletEnabled val="1"/>
        </dgm:presLayoutVars>
      </dgm:prSet>
      <dgm:spPr/>
    </dgm:pt>
  </dgm:ptLst>
  <dgm:cxnLst>
    <dgm:cxn modelId="{21C4FB9B-B4C9-46E3-BF07-3F7D63E7D021}" type="presOf" srcId="{19A392A2-8237-4F45-A6AC-815195083A9D}" destId="{C9FAC159-3DB6-4C5E-ABD5-CFD1E095E7B9}" srcOrd="0" destOrd="0" presId="urn:microsoft.com/office/officeart/2005/8/layout/vList4#1"/>
    <dgm:cxn modelId="{32E11495-0416-4C15-8F34-EB6860AE9C3F}" type="presOf" srcId="{19A392A2-8237-4F45-A6AC-815195083A9D}" destId="{CB52E69F-BED0-46FB-8DE4-52B7EEDC323F}" srcOrd="1" destOrd="0" presId="urn:microsoft.com/office/officeart/2005/8/layout/vList4#1"/>
    <dgm:cxn modelId="{027695EF-4CCD-4251-B19D-ADCAC77F1994}" type="presOf" srcId="{1449D2A0-7697-4D01-898C-70907CFE509E}" destId="{224C34CF-E325-4B2C-BCDA-F818CAA1B789}" srcOrd="0" destOrd="0" presId="urn:microsoft.com/office/officeart/2005/8/layout/vList4#1"/>
    <dgm:cxn modelId="{A28B9CA9-B7B2-4043-9ED0-464662EA6A0E}" type="presOf" srcId="{1449D2A0-7697-4D01-898C-70907CFE509E}" destId="{27F4921A-1486-495E-9D7B-700CB5A4DFEA}" srcOrd="1" destOrd="0" presId="urn:microsoft.com/office/officeart/2005/8/layout/vList4#1"/>
    <dgm:cxn modelId="{871F7763-79CD-4B43-9B7E-AF7153CF3F93}" srcId="{CB077786-6AF5-49B5-91AE-E58CD8AB3409}" destId="{CDC805BA-62D3-4ED8-831B-E6DBA9A0663C}" srcOrd="0" destOrd="0" parTransId="{50979B23-2908-4CB8-B348-7B295EA6B275}" sibTransId="{6FE24E3B-F8EB-4CFA-9875-63E977C631E0}"/>
    <dgm:cxn modelId="{B4B0FDEA-9941-43D9-ADE0-CD62625E2513}" srcId="{CB077786-6AF5-49B5-91AE-E58CD8AB3409}" destId="{19A392A2-8237-4F45-A6AC-815195083A9D}" srcOrd="2" destOrd="0" parTransId="{448916B5-B1C9-4FB8-A3F7-D27E2ABD489F}" sibTransId="{417DB520-DD8B-4007-B661-720E7875D983}"/>
    <dgm:cxn modelId="{33507D98-0E09-4361-8F28-4B0E27C70DEB}" type="presOf" srcId="{CDC805BA-62D3-4ED8-831B-E6DBA9A0663C}" destId="{79EC1B4B-3FE0-46D8-B034-B2E5B5D424ED}" srcOrd="1" destOrd="0" presId="urn:microsoft.com/office/officeart/2005/8/layout/vList4#1"/>
    <dgm:cxn modelId="{D7334FF3-D97C-40D9-8BB9-C7329C4534E4}" type="presOf" srcId="{CDC805BA-62D3-4ED8-831B-E6DBA9A0663C}" destId="{92D73B5C-E010-40B5-967B-982AC361D050}" srcOrd="0" destOrd="0" presId="urn:microsoft.com/office/officeart/2005/8/layout/vList4#1"/>
    <dgm:cxn modelId="{98CAB572-E72E-4044-8CB8-224DEC41AC70}" srcId="{CB077786-6AF5-49B5-91AE-E58CD8AB3409}" destId="{1449D2A0-7697-4D01-898C-70907CFE509E}" srcOrd="1" destOrd="0" parTransId="{B8AE320A-E3B0-439B-A92C-214D41B45394}" sibTransId="{9FEDC20C-E3BE-48DC-B08B-BDCAA6AC0FEA}"/>
    <dgm:cxn modelId="{95A13B3C-C4D9-4161-A3A4-01E832A806CC}" type="presOf" srcId="{CB077786-6AF5-49B5-91AE-E58CD8AB3409}" destId="{1C65075C-456B-471F-BFA2-4580D5A115F3}" srcOrd="0" destOrd="0" presId="urn:microsoft.com/office/officeart/2005/8/layout/vList4#1"/>
    <dgm:cxn modelId="{9D3B6E88-F592-4C44-9FC4-9FCA06CD8571}" type="presParOf" srcId="{1C65075C-456B-471F-BFA2-4580D5A115F3}" destId="{244D4A7E-E8AF-45CC-A529-ED3BCF868875}" srcOrd="0" destOrd="0" presId="urn:microsoft.com/office/officeart/2005/8/layout/vList4#1"/>
    <dgm:cxn modelId="{01F58459-E867-459A-956D-C2B7A5E727FE}" type="presParOf" srcId="{244D4A7E-E8AF-45CC-A529-ED3BCF868875}" destId="{92D73B5C-E010-40B5-967B-982AC361D050}" srcOrd="0" destOrd="0" presId="urn:microsoft.com/office/officeart/2005/8/layout/vList4#1"/>
    <dgm:cxn modelId="{F46E4498-89EB-4BB6-9800-20DAB0A8FD74}" type="presParOf" srcId="{244D4A7E-E8AF-45CC-A529-ED3BCF868875}" destId="{1C128AEB-39E0-4977-98D6-655DB863CC2B}" srcOrd="1" destOrd="0" presId="urn:microsoft.com/office/officeart/2005/8/layout/vList4#1"/>
    <dgm:cxn modelId="{557EB760-91F2-4217-9768-239705F7D651}" type="presParOf" srcId="{244D4A7E-E8AF-45CC-A529-ED3BCF868875}" destId="{79EC1B4B-3FE0-46D8-B034-B2E5B5D424ED}" srcOrd="2" destOrd="0" presId="urn:microsoft.com/office/officeart/2005/8/layout/vList4#1"/>
    <dgm:cxn modelId="{F84F7E36-3B75-43A1-B7D5-A4191FEFE421}" type="presParOf" srcId="{1C65075C-456B-471F-BFA2-4580D5A115F3}" destId="{63FD02E7-E3BC-40DB-93C7-D04B0D290B8A}" srcOrd="1" destOrd="0" presId="urn:microsoft.com/office/officeart/2005/8/layout/vList4#1"/>
    <dgm:cxn modelId="{F8E3CDDB-4BFA-48D5-9BCE-847B1AA6D262}" type="presParOf" srcId="{1C65075C-456B-471F-BFA2-4580D5A115F3}" destId="{0D437228-D3DD-4BE1-90F5-8B2757EE7B3F}" srcOrd="2" destOrd="0" presId="urn:microsoft.com/office/officeart/2005/8/layout/vList4#1"/>
    <dgm:cxn modelId="{3A0E6081-9E0C-4D00-9AD6-D5BD8D1473C1}" type="presParOf" srcId="{0D437228-D3DD-4BE1-90F5-8B2757EE7B3F}" destId="{224C34CF-E325-4B2C-BCDA-F818CAA1B789}" srcOrd="0" destOrd="0" presId="urn:microsoft.com/office/officeart/2005/8/layout/vList4#1"/>
    <dgm:cxn modelId="{10605C3E-BEF9-4B94-855E-1ACD0A8EF95C}" type="presParOf" srcId="{0D437228-D3DD-4BE1-90F5-8B2757EE7B3F}" destId="{20790BA2-41CB-4567-A4F2-205E12503DAE}" srcOrd="1" destOrd="0" presId="urn:microsoft.com/office/officeart/2005/8/layout/vList4#1"/>
    <dgm:cxn modelId="{77A3ED03-7895-4941-8295-686B204EC3F0}" type="presParOf" srcId="{0D437228-D3DD-4BE1-90F5-8B2757EE7B3F}" destId="{27F4921A-1486-495E-9D7B-700CB5A4DFEA}" srcOrd="2" destOrd="0" presId="urn:microsoft.com/office/officeart/2005/8/layout/vList4#1"/>
    <dgm:cxn modelId="{87544233-F289-46B0-9199-17E5CF05F9A5}" type="presParOf" srcId="{1C65075C-456B-471F-BFA2-4580D5A115F3}" destId="{48D3EA2F-6D47-44FA-B4CF-DFB5FD005D9D}" srcOrd="3" destOrd="0" presId="urn:microsoft.com/office/officeart/2005/8/layout/vList4#1"/>
    <dgm:cxn modelId="{83B6D603-9724-4FFB-9239-E62719C0D0F5}" type="presParOf" srcId="{1C65075C-456B-471F-BFA2-4580D5A115F3}" destId="{0AF34556-F9E8-4892-BE49-3294BC30E365}" srcOrd="4" destOrd="0" presId="urn:microsoft.com/office/officeart/2005/8/layout/vList4#1"/>
    <dgm:cxn modelId="{AD4388A7-9640-4DF1-A330-314DF3F66949}" type="presParOf" srcId="{0AF34556-F9E8-4892-BE49-3294BC30E365}" destId="{C9FAC159-3DB6-4C5E-ABD5-CFD1E095E7B9}" srcOrd="0" destOrd="0" presId="urn:microsoft.com/office/officeart/2005/8/layout/vList4#1"/>
    <dgm:cxn modelId="{7071B2C6-511D-40C4-95A9-9DD25CC3996B}" type="presParOf" srcId="{0AF34556-F9E8-4892-BE49-3294BC30E365}" destId="{C81560DE-D65F-40FE-963B-07C8D9632C9D}" srcOrd="1" destOrd="0" presId="urn:microsoft.com/office/officeart/2005/8/layout/vList4#1"/>
    <dgm:cxn modelId="{751909F3-1424-4AAE-9A4D-637B486F01FB}" type="presParOf" srcId="{0AF34556-F9E8-4892-BE49-3294BC30E365}" destId="{CB52E69F-BED0-46FB-8DE4-52B7EEDC323F}"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D73B5C-E010-40B5-967B-982AC361D050}">
      <dsp:nvSpPr>
        <dsp:cNvPr id="0" name=""/>
        <dsp:cNvSpPr/>
      </dsp:nvSpPr>
      <dsp:spPr>
        <a:xfrm>
          <a:off x="0" y="0"/>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Times New Roman" pitchFamily="18" charset="0"/>
            </a:rPr>
            <a:t>Unique needs.</a:t>
          </a:r>
          <a:endParaRPr lang="en-US" sz="1800" b="1" kern="1200" dirty="0"/>
        </a:p>
      </dsp:txBody>
      <dsp:txXfrm>
        <a:off x="1254760" y="0"/>
        <a:ext cx="4384039" cy="1269999"/>
      </dsp:txXfrm>
    </dsp:sp>
    <dsp:sp modelId="{1C128AEB-39E0-4977-98D6-655DB863CC2B}">
      <dsp:nvSpPr>
        <dsp:cNvPr id="0" name=""/>
        <dsp:cNvSpPr/>
      </dsp:nvSpPr>
      <dsp:spPr>
        <a:xfrm>
          <a:off x="126999" y="126999"/>
          <a:ext cx="1127760" cy="1015999"/>
        </a:xfrm>
        <a:prstGeom prst="roundRect">
          <a:avLst>
            <a:gd name="adj" fmla="val 10000"/>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24C34CF-E325-4B2C-BCDA-F818CAA1B789}">
      <dsp:nvSpPr>
        <dsp:cNvPr id="0" name=""/>
        <dsp:cNvSpPr/>
      </dsp:nvSpPr>
      <dsp:spPr>
        <a:xfrm>
          <a:off x="0" y="1396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Times New Roman" pitchFamily="18" charset="0"/>
            </a:rPr>
            <a:t>Purchase, Sale, or Investment. </a:t>
          </a:r>
          <a:endParaRPr lang="en-US" sz="1800" b="1" kern="1200" dirty="0"/>
        </a:p>
      </dsp:txBody>
      <dsp:txXfrm>
        <a:off x="1254760" y="1396999"/>
        <a:ext cx="4384039" cy="1269999"/>
      </dsp:txXfrm>
    </dsp:sp>
    <dsp:sp modelId="{20790BA2-41CB-4567-A4F2-205E12503DAE}">
      <dsp:nvSpPr>
        <dsp:cNvPr id="0" name=""/>
        <dsp:cNvSpPr/>
      </dsp:nvSpPr>
      <dsp:spPr>
        <a:xfrm>
          <a:off x="126999" y="1523999"/>
          <a:ext cx="1127760" cy="1015999"/>
        </a:xfrm>
        <a:prstGeom prst="roundRect">
          <a:avLst>
            <a:gd name="adj" fmla="val 10000"/>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9FAC159-3DB6-4C5E-ABD5-CFD1E095E7B9}">
      <dsp:nvSpPr>
        <dsp:cNvPr id="0" name=""/>
        <dsp:cNvSpPr/>
      </dsp:nvSpPr>
      <dsp:spPr>
        <a:xfrm>
          <a:off x="0" y="2793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Times New Roman" pitchFamily="18" charset="0"/>
            </a:rPr>
            <a:t>Resources.</a:t>
          </a:r>
          <a:endParaRPr lang="en-US" sz="1800" b="1" kern="1200" dirty="0"/>
        </a:p>
      </dsp:txBody>
      <dsp:txXfrm>
        <a:off x="1254760" y="2793999"/>
        <a:ext cx="4384039" cy="1269999"/>
      </dsp:txXfrm>
    </dsp:sp>
    <dsp:sp modelId="{C81560DE-D65F-40FE-963B-07C8D9632C9D}">
      <dsp:nvSpPr>
        <dsp:cNvPr id="0" name=""/>
        <dsp:cNvSpPr/>
      </dsp:nvSpPr>
      <dsp:spPr>
        <a:xfrm>
          <a:off x="126999" y="2920999"/>
          <a:ext cx="1127760" cy="1015999"/>
        </a:xfrm>
        <a:prstGeom prst="roundRect">
          <a:avLst>
            <a:gd name="adj" fmla="val 10000"/>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832F890-F9F3-43F5-81DD-C29DF1647559}" type="datetimeFigureOut">
              <a:rPr lang="en-US"/>
              <a:pPr>
                <a:defRPr/>
              </a:pPr>
              <a:t>2/22/2017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1342051-DE2E-467F-BE0B-9C6B34DDF74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D0BA843-A5F9-430E-A80B-521FDB42062B}" type="slidenum">
              <a:rPr lang="en-US" altLang="en-US" smtClean="0"/>
              <a:pPr>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47BBBF-C6B0-4222-B36D-22F885A64AB8}" type="slidenum">
              <a:rPr lang="en-US" altLang="en-US" smtClean="0"/>
              <a:pPr>
                <a:spcBef>
                  <a:spcPct val="0"/>
                </a:spcBef>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95F61D8-87AB-417C-9031-B609ADE897A5}" type="slidenum">
              <a:rPr lang="en-US" altLang="en-US" smtClean="0"/>
              <a:pPr>
                <a:spcBef>
                  <a:spcPct val="0"/>
                </a:spcBef>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xfrm>
            <a:off x="2603500" y="457200"/>
            <a:ext cx="1727200" cy="1295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609600" y="1828800"/>
            <a:ext cx="5486400" cy="7010400"/>
          </a:xfrm>
        </p:spPr>
        <p:txBody>
          <a:bodyPr>
            <a:normAutofit fontScale="92500" lnSpcReduction="20000"/>
          </a:bodyPr>
          <a:lstStyle/>
          <a:p>
            <a:pPr>
              <a:defRPr/>
            </a:pPr>
            <a:r>
              <a:rPr lang="en-US" sz="1000" b="1" i="1" dirty="0">
                <a:solidFill>
                  <a:schemeClr val="accent2">
                    <a:lumMod val="75000"/>
                  </a:schemeClr>
                </a:solidFill>
                <a:latin typeface="Times New Roman" pitchFamily="18" charset="0"/>
                <a:cs typeface="Times New Roman" pitchFamily="18" charset="0"/>
              </a:rPr>
              <a:t>G.I. Generation</a:t>
            </a:r>
            <a:r>
              <a:rPr lang="en-US" sz="1000" b="1" dirty="0">
                <a:solidFill>
                  <a:schemeClr val="accent2">
                    <a:lumMod val="75000"/>
                  </a:schemeClr>
                </a:solidFill>
                <a:latin typeface="Times New Roman" pitchFamily="18" charset="0"/>
                <a:cs typeface="Times New Roman" pitchFamily="18" charset="0"/>
              </a:rPr>
              <a:t>			                         Born: 1901-1926  Age in 2010: 109-84</a:t>
            </a:r>
          </a:p>
          <a:p>
            <a:pPr>
              <a:defRPr/>
            </a:pPr>
            <a:r>
              <a:rPr lang="en-US" sz="1000" b="1" dirty="0">
                <a:latin typeface="Times New Roman" pitchFamily="18" charset="0"/>
                <a:cs typeface="Times New Roman" pitchFamily="18" charset="0"/>
              </a:rPr>
              <a:t>G.I. Generation members are the: </a:t>
            </a:r>
            <a:r>
              <a:rPr lang="en-US" sz="1000" dirty="0">
                <a:latin typeface="Times New Roman" pitchFamily="18" charset="0"/>
                <a:cs typeface="Times New Roman" pitchFamily="18" charset="0"/>
              </a:rPr>
              <a:t>• Grandchildren of Gilded Generation (1822-1842) • Children of Missionary Generation (1860-1882) • Parents of Baby Boomers (1946-1964) • Grandparents of Gen Y (1977-1994)</a:t>
            </a:r>
          </a:p>
          <a:p>
            <a:pPr>
              <a:defRPr/>
            </a:pPr>
            <a:r>
              <a:rPr lang="en-US" sz="1000" b="1" dirty="0">
                <a:latin typeface="Times New Roman" pitchFamily="18" charset="0"/>
                <a:cs typeface="Times New Roman" pitchFamily="18" charset="0"/>
              </a:rPr>
              <a:t>Attitudes: </a:t>
            </a:r>
            <a:r>
              <a:rPr lang="en-US" sz="1000" dirty="0">
                <a:latin typeface="Times New Roman" pitchFamily="18" charset="0"/>
                <a:cs typeface="Times New Roman" pitchFamily="18" charset="0"/>
              </a:rPr>
              <a:t>• Energetic, patriotic, courageous, loyal, community oriented, hardworking, team players, respect for authority. Coined the phrase “senior citizen.” Believes in saving. </a:t>
            </a:r>
          </a:p>
          <a:p>
            <a:pPr>
              <a:defRPr/>
            </a:pPr>
            <a:r>
              <a:rPr lang="en-US" sz="1000" b="1" dirty="0">
                <a:latin typeface="Times New Roman" pitchFamily="18" charset="0"/>
                <a:cs typeface="Times New Roman" pitchFamily="18" charset="0"/>
              </a:rPr>
              <a:t>Formative Experiences:</a:t>
            </a:r>
            <a:r>
              <a:rPr lang="en-US" sz="1000" dirty="0">
                <a:latin typeface="Times New Roman" pitchFamily="18" charset="0"/>
                <a:cs typeface="Times New Roman" pitchFamily="18" charset="0"/>
              </a:rPr>
              <a:t> Depression; WW II</a:t>
            </a:r>
          </a:p>
          <a:p>
            <a:pPr>
              <a:defRPr/>
            </a:pPr>
            <a:r>
              <a:rPr lang="en-US" sz="1000" b="1" dirty="0">
                <a:latin typeface="Times New Roman" pitchFamily="18" charset="0"/>
                <a:cs typeface="Times New Roman" pitchFamily="18" charset="0"/>
              </a:rPr>
              <a:t>Movies, Music, TV: </a:t>
            </a:r>
            <a:r>
              <a:rPr lang="en-US" sz="1000" dirty="0">
                <a:latin typeface="Times New Roman" pitchFamily="18" charset="0"/>
                <a:cs typeface="Times New Roman" pitchFamily="18" charset="0"/>
              </a:rPr>
              <a:t>Big Band, Jazz, Casablanca, The Honeymooners</a:t>
            </a:r>
          </a:p>
          <a:p>
            <a:pPr>
              <a:defRPr/>
            </a:pPr>
            <a:r>
              <a:rPr lang="en-US" sz="1000" b="1" dirty="0">
                <a:latin typeface="Times New Roman" pitchFamily="18" charset="0"/>
                <a:cs typeface="Times New Roman" pitchFamily="18" charset="0"/>
              </a:rPr>
              <a:t>Famous People: </a:t>
            </a:r>
            <a:r>
              <a:rPr lang="en-US" sz="1000" dirty="0">
                <a:latin typeface="Times New Roman" pitchFamily="18" charset="0"/>
                <a:cs typeface="Times New Roman" pitchFamily="18" charset="0"/>
              </a:rPr>
              <a:t>Jimmy Stewart, Rosa Parks, John Wayne, Ann Landers, Queen Elizabeth II, Jacques-Yves Cousteau, Joe DiMaggio. Seven U.S. presidents: Nixon, Kennedy, Johnson, Reagan, Bush, Ford, and Carter.</a:t>
            </a:r>
          </a:p>
          <a:p>
            <a:pPr>
              <a:defRPr/>
            </a:pPr>
            <a:r>
              <a:rPr lang="en-US" sz="1000" b="1" i="1" dirty="0">
                <a:solidFill>
                  <a:schemeClr val="accent2">
                    <a:lumMod val="75000"/>
                  </a:schemeClr>
                </a:solidFill>
                <a:latin typeface="Times New Roman" pitchFamily="18" charset="0"/>
                <a:cs typeface="Times New Roman" pitchFamily="18" charset="0"/>
              </a:rPr>
              <a:t>Silent Generation			                       </a:t>
            </a:r>
            <a:r>
              <a:rPr lang="en-US" sz="1000" b="1" dirty="0">
                <a:solidFill>
                  <a:schemeClr val="accent2">
                    <a:lumMod val="75000"/>
                  </a:schemeClr>
                </a:solidFill>
                <a:latin typeface="Times New Roman" pitchFamily="18" charset="0"/>
                <a:cs typeface="Times New Roman" pitchFamily="18" charset="0"/>
              </a:rPr>
              <a:t>Born: 1927 - 1945 Age in 2010: 83 – 65</a:t>
            </a:r>
          </a:p>
          <a:p>
            <a:pPr>
              <a:defRPr/>
            </a:pPr>
            <a:r>
              <a:rPr lang="en-US" sz="1000" b="1" dirty="0">
                <a:latin typeface="Times New Roman" pitchFamily="18" charset="0"/>
                <a:cs typeface="Times New Roman" pitchFamily="18" charset="0"/>
              </a:rPr>
              <a:t>Silent Generation members are the: • </a:t>
            </a:r>
            <a:r>
              <a:rPr lang="en-US" sz="1000" dirty="0">
                <a:latin typeface="Times New Roman" pitchFamily="18" charset="0"/>
                <a:cs typeface="Times New Roman" pitchFamily="18" charset="0"/>
              </a:rPr>
              <a:t>Grandchildren of Progressive Generation (1843-1859) • Children of Lost Generation (1883-1900) • Parents of Gen X (1965-1976) • Grandparents of Gen Z (1995 - )</a:t>
            </a:r>
          </a:p>
          <a:p>
            <a:pPr>
              <a:defRPr/>
            </a:pPr>
            <a:r>
              <a:rPr lang="en-US" sz="1000" b="1" dirty="0">
                <a:latin typeface="Times New Roman" pitchFamily="18" charset="0"/>
                <a:cs typeface="Times New Roman" pitchFamily="18" charset="0"/>
              </a:rPr>
              <a:t>Formative Experiences: </a:t>
            </a:r>
            <a:r>
              <a:rPr lang="en-US" sz="1000" dirty="0">
                <a:latin typeface="Times New Roman" pitchFamily="18" charset="0"/>
                <a:cs typeface="Times New Roman" pitchFamily="18" charset="0"/>
              </a:rPr>
              <a:t>Korean War; Cold War; the “Beat” generation; end of 3rd world colonization</a:t>
            </a:r>
          </a:p>
          <a:p>
            <a:pPr>
              <a:defRPr/>
            </a:pPr>
            <a:r>
              <a:rPr lang="en-US" sz="1000" b="1" dirty="0">
                <a:latin typeface="Times New Roman" pitchFamily="18" charset="0"/>
                <a:cs typeface="Times New Roman" pitchFamily="18" charset="0"/>
              </a:rPr>
              <a:t>Attitudes: </a:t>
            </a:r>
            <a:r>
              <a:rPr lang="en-US" sz="1000" dirty="0">
                <a:latin typeface="Times New Roman" pitchFamily="18" charset="0"/>
                <a:cs typeface="Times New Roman" pitchFamily="18" charset="0"/>
              </a:rPr>
              <a:t>Cautious, conformist, risk averse, unimaginative</a:t>
            </a:r>
          </a:p>
          <a:p>
            <a:pPr>
              <a:defRPr/>
            </a:pPr>
            <a:r>
              <a:rPr lang="en-US" sz="1000" b="1" dirty="0">
                <a:latin typeface="Times New Roman" pitchFamily="18" charset="0"/>
                <a:cs typeface="Times New Roman" pitchFamily="18" charset="0"/>
              </a:rPr>
              <a:t>Famous People: </a:t>
            </a:r>
            <a:r>
              <a:rPr lang="en-US" sz="1000" dirty="0">
                <a:latin typeface="Times New Roman" pitchFamily="18" charset="0"/>
                <a:cs typeface="Times New Roman" pitchFamily="18" charset="0"/>
              </a:rPr>
              <a:t>Mickey Mantle, Geraldine Ferraro, Martha Stewart, Jackie Kennedy, Colin Powell, Elvis Presley, Aretha Franklin, Marilyn Monroe. No U.S. presidents from this generation.</a:t>
            </a:r>
          </a:p>
          <a:p>
            <a:pPr>
              <a:defRPr/>
            </a:pPr>
            <a:r>
              <a:rPr lang="en-US" sz="1000" b="1" dirty="0">
                <a:latin typeface="Times New Roman" pitchFamily="18" charset="0"/>
                <a:cs typeface="Times New Roman" pitchFamily="18" charset="0"/>
              </a:rPr>
              <a:t>Movies, Music, TV: </a:t>
            </a:r>
            <a:r>
              <a:rPr lang="en-US" sz="1000" dirty="0">
                <a:latin typeface="Times New Roman" pitchFamily="18" charset="0"/>
                <a:cs typeface="Times New Roman" pitchFamily="18" charset="0"/>
              </a:rPr>
              <a:t>Blackboard Jungle, Rebel Wit</a:t>
            </a:r>
          </a:p>
          <a:p>
            <a:pPr>
              <a:defRPr/>
            </a:pPr>
            <a:r>
              <a:rPr lang="en-US" sz="1000" b="1" i="1" dirty="0">
                <a:solidFill>
                  <a:schemeClr val="accent2">
                    <a:lumMod val="75000"/>
                  </a:schemeClr>
                </a:solidFill>
                <a:latin typeface="Times New Roman" pitchFamily="18" charset="0"/>
                <a:cs typeface="Times New Roman" pitchFamily="18" charset="0"/>
              </a:rPr>
              <a:t>Baby Boomers			                       </a:t>
            </a:r>
            <a:r>
              <a:rPr lang="en-US" sz="1000" b="1" dirty="0">
                <a:solidFill>
                  <a:schemeClr val="accent2">
                    <a:lumMod val="75000"/>
                  </a:schemeClr>
                </a:solidFill>
                <a:latin typeface="Times New Roman" pitchFamily="18" charset="0"/>
                <a:cs typeface="Times New Roman" pitchFamily="18" charset="0"/>
              </a:rPr>
              <a:t>Born: 1946 – 1964 Age in 2010: 64 – 46</a:t>
            </a:r>
          </a:p>
          <a:p>
            <a:pPr>
              <a:defRPr/>
            </a:pPr>
            <a:r>
              <a:rPr lang="en-US" sz="1000" b="1" dirty="0">
                <a:latin typeface="Times New Roman" pitchFamily="18" charset="0"/>
                <a:cs typeface="Times New Roman" pitchFamily="18" charset="0"/>
              </a:rPr>
              <a:t>Baby Boomers are the: • </a:t>
            </a:r>
            <a:r>
              <a:rPr lang="en-US" sz="1000" dirty="0">
                <a:latin typeface="Times New Roman" pitchFamily="18" charset="0"/>
                <a:cs typeface="Times New Roman" pitchFamily="18" charset="0"/>
              </a:rPr>
              <a:t>Grandchildren of Missionary Generation (1860-1882) • Children of GI Generation (1901-1926) • Parents of Gen Y (1977-1994)</a:t>
            </a:r>
          </a:p>
          <a:p>
            <a:pPr>
              <a:defRPr/>
            </a:pPr>
            <a:r>
              <a:rPr lang="en-US" sz="1000" b="1" dirty="0">
                <a:latin typeface="Times New Roman" pitchFamily="18" charset="0"/>
                <a:cs typeface="Times New Roman" pitchFamily="18" charset="0"/>
              </a:rPr>
              <a:t>Formative Experiences: </a:t>
            </a:r>
            <a:r>
              <a:rPr lang="en-US" sz="1000" dirty="0">
                <a:latin typeface="Times New Roman" pitchFamily="18" charset="0"/>
                <a:cs typeface="Times New Roman" pitchFamily="18" charset="0"/>
              </a:rPr>
              <a:t>Woodstock and hippie culture; assassinations of JFK, Martin Luther King, and Bobby Kennedy; Vietnam; Moon landing; Watergate; Cuban Missile Crisis; civil rights movement</a:t>
            </a:r>
          </a:p>
          <a:p>
            <a:pPr>
              <a:defRPr/>
            </a:pPr>
            <a:r>
              <a:rPr lang="en-US" sz="1000" b="1" dirty="0">
                <a:latin typeface="Times New Roman" pitchFamily="18" charset="0"/>
                <a:cs typeface="Times New Roman" pitchFamily="18" charset="0"/>
              </a:rPr>
              <a:t>Attitudes: </a:t>
            </a:r>
            <a:r>
              <a:rPr lang="en-US" sz="1000" dirty="0">
                <a:latin typeface="Times New Roman" pitchFamily="18" charset="0"/>
                <a:cs typeface="Times New Roman" pitchFamily="18" charset="0"/>
              </a:rPr>
              <a:t>Ambitious, optimistic, individualistic, immediate gratification, careerist, hardworking, competitive, materialistic, nostalgic about childhood</a:t>
            </a:r>
          </a:p>
          <a:p>
            <a:pPr>
              <a:defRPr/>
            </a:pPr>
            <a:r>
              <a:rPr lang="en-US" sz="1000" b="1" dirty="0">
                <a:latin typeface="Times New Roman" pitchFamily="18" charset="0"/>
                <a:cs typeface="Times New Roman" pitchFamily="18" charset="0"/>
              </a:rPr>
              <a:t>Famous People: </a:t>
            </a:r>
            <a:r>
              <a:rPr lang="en-US" sz="1000" dirty="0">
                <a:latin typeface="Times New Roman" pitchFamily="18" charset="0"/>
                <a:cs typeface="Times New Roman" pitchFamily="18" charset="0"/>
              </a:rPr>
              <a:t>Madonna, Oprah Winfrey, Bill Clinton, Hillary Clinton, George W. Bush, Madonna, Prince Charles, Peter Fonda, Al Gore, Bill Gates. Two U.S. presidents: Clinton, Bush.</a:t>
            </a:r>
          </a:p>
          <a:p>
            <a:pPr>
              <a:defRPr/>
            </a:pPr>
            <a:r>
              <a:rPr lang="en-US" sz="1000" b="1" dirty="0">
                <a:latin typeface="Times New Roman" pitchFamily="18" charset="0"/>
                <a:cs typeface="Times New Roman" pitchFamily="18" charset="0"/>
              </a:rPr>
              <a:t>Movies, Music, TV: </a:t>
            </a:r>
            <a:r>
              <a:rPr lang="en-US" sz="1000" dirty="0" err="1">
                <a:latin typeface="Times New Roman" pitchFamily="18" charset="0"/>
                <a:cs typeface="Times New Roman" pitchFamily="18" charset="0"/>
              </a:rPr>
              <a:t>Beatlemania</a:t>
            </a:r>
            <a:r>
              <a:rPr lang="en-US" sz="1000" dirty="0">
                <a:latin typeface="Times New Roman" pitchFamily="18" charset="0"/>
                <a:cs typeface="Times New Roman" pitchFamily="18" charset="0"/>
              </a:rPr>
              <a:t>, Rolling Stones, New Age, Easy Rider, (1st TV generation), Leave It to Beaver </a:t>
            </a:r>
            <a:r>
              <a:rPr lang="en-US" sz="1000" dirty="0" err="1">
                <a:latin typeface="Times New Roman" pitchFamily="18" charset="0"/>
                <a:cs typeface="Times New Roman" pitchFamily="18" charset="0"/>
              </a:rPr>
              <a:t>hout</a:t>
            </a:r>
            <a:r>
              <a:rPr lang="en-US" sz="1000" dirty="0">
                <a:latin typeface="Times New Roman" pitchFamily="18" charset="0"/>
                <a:cs typeface="Times New Roman" pitchFamily="18" charset="0"/>
              </a:rPr>
              <a:t> a Cause, American Bandstand, Rock and Roll, Doo Wop.</a:t>
            </a:r>
          </a:p>
          <a:p>
            <a:pPr>
              <a:defRPr/>
            </a:pPr>
            <a:r>
              <a:rPr lang="en-US" sz="1000" b="1" i="1" dirty="0">
                <a:solidFill>
                  <a:schemeClr val="accent2">
                    <a:lumMod val="75000"/>
                  </a:schemeClr>
                </a:solidFill>
                <a:latin typeface="Times New Roman" pitchFamily="18" charset="0"/>
                <a:cs typeface="Times New Roman" pitchFamily="18" charset="0"/>
              </a:rPr>
              <a:t>Gen X			                       </a:t>
            </a:r>
            <a:r>
              <a:rPr lang="en-US" sz="1000" b="1" dirty="0">
                <a:solidFill>
                  <a:schemeClr val="accent2">
                    <a:lumMod val="75000"/>
                  </a:schemeClr>
                </a:solidFill>
                <a:latin typeface="Times New Roman" pitchFamily="18" charset="0"/>
                <a:cs typeface="Times New Roman" pitchFamily="18" charset="0"/>
              </a:rPr>
              <a:t>Born: 1965 – 1976 Age in 2010: 45 – 34</a:t>
            </a:r>
          </a:p>
          <a:p>
            <a:pPr>
              <a:defRPr/>
            </a:pPr>
            <a:r>
              <a:rPr lang="en-US" sz="1000" b="1" dirty="0">
                <a:latin typeface="Times New Roman" pitchFamily="18" charset="0"/>
                <a:cs typeface="Times New Roman" pitchFamily="18" charset="0"/>
              </a:rPr>
              <a:t>Gen X-</a:t>
            </a:r>
            <a:r>
              <a:rPr lang="en-US" sz="1000" b="1" dirty="0" err="1">
                <a:latin typeface="Times New Roman" pitchFamily="18" charset="0"/>
                <a:cs typeface="Times New Roman" pitchFamily="18" charset="0"/>
              </a:rPr>
              <a:t>ers</a:t>
            </a:r>
            <a:r>
              <a:rPr lang="en-US" sz="1000" b="1" dirty="0">
                <a:latin typeface="Times New Roman" pitchFamily="18" charset="0"/>
                <a:cs typeface="Times New Roman" pitchFamily="18" charset="0"/>
              </a:rPr>
              <a:t> are the: • </a:t>
            </a:r>
            <a:r>
              <a:rPr lang="en-US" sz="1000" dirty="0">
                <a:latin typeface="Times New Roman" pitchFamily="18" charset="0"/>
                <a:cs typeface="Times New Roman" pitchFamily="18" charset="0"/>
              </a:rPr>
              <a:t>Grandchildren of the Lost Generation (1883-1900) • Children of the Silent Generation (1927-1945) • Parents of Generation Z (1995 - )</a:t>
            </a:r>
          </a:p>
          <a:p>
            <a:pPr>
              <a:defRPr/>
            </a:pPr>
            <a:r>
              <a:rPr lang="en-US" sz="1000" b="1" dirty="0">
                <a:latin typeface="Times New Roman" pitchFamily="18" charset="0"/>
                <a:cs typeface="Times New Roman" pitchFamily="18" charset="0"/>
              </a:rPr>
              <a:t>Formative Experiences: </a:t>
            </a:r>
            <a:r>
              <a:rPr lang="en-US" sz="1000" dirty="0">
                <a:latin typeface="Times New Roman" pitchFamily="18" charset="0"/>
                <a:cs typeface="Times New Roman" pitchFamily="18" charset="0"/>
              </a:rPr>
              <a:t>Social Security Crisis; Berlin Wall; Chernobyl; Rodney King; Challenger explosion; Iran hostage crisis; economic recession and corporate layoffs and downsizing; video games and high tech.</a:t>
            </a:r>
          </a:p>
          <a:p>
            <a:pPr>
              <a:defRPr/>
            </a:pPr>
            <a:r>
              <a:rPr lang="en-US" sz="1000" b="1" dirty="0">
                <a:latin typeface="Times New Roman" pitchFamily="18" charset="0"/>
                <a:cs typeface="Times New Roman" pitchFamily="18" charset="0"/>
              </a:rPr>
              <a:t>Attitudes: </a:t>
            </a:r>
            <a:r>
              <a:rPr lang="en-US" sz="1000" dirty="0">
                <a:latin typeface="Times New Roman" pitchFamily="18" charset="0"/>
                <a:cs typeface="Times New Roman" pitchFamily="18" charset="0"/>
              </a:rPr>
              <a:t>Skeptical, latchkey kids, isolated, cynical, entrepreneurial, independent, quality of life/family before career, self-reliant, pragmatic, reluctant to commit.</a:t>
            </a:r>
          </a:p>
          <a:p>
            <a:pPr>
              <a:defRPr/>
            </a:pPr>
            <a:r>
              <a:rPr lang="en-US" sz="1000" b="1" dirty="0">
                <a:latin typeface="Times New Roman" pitchFamily="18" charset="0"/>
                <a:cs typeface="Times New Roman" pitchFamily="18" charset="0"/>
              </a:rPr>
              <a:t>Famous People: </a:t>
            </a:r>
            <a:r>
              <a:rPr lang="en-US" sz="1000" dirty="0">
                <a:latin typeface="Times New Roman" pitchFamily="18" charset="0"/>
                <a:cs typeface="Times New Roman" pitchFamily="18" charset="0"/>
              </a:rPr>
              <a:t>Jodie Foster, Kurt Cobain, Courtney Love, Vin Diesel, Tiger Woods</a:t>
            </a:r>
          </a:p>
          <a:p>
            <a:pPr>
              <a:defRPr/>
            </a:pPr>
            <a:r>
              <a:rPr lang="en-US" sz="1000" b="1" dirty="0">
                <a:latin typeface="Times New Roman" pitchFamily="18" charset="0"/>
                <a:cs typeface="Times New Roman" pitchFamily="18" charset="0"/>
              </a:rPr>
              <a:t>Movies, Music, TV: </a:t>
            </a:r>
            <a:r>
              <a:rPr lang="en-US" sz="1000" dirty="0">
                <a:latin typeface="Times New Roman" pitchFamily="18" charset="0"/>
                <a:cs typeface="Times New Roman" pitchFamily="18" charset="0"/>
              </a:rPr>
              <a:t>Grunge, Heavy Metal, Ninja Turtles, Total Recall, Terminator, E.T., Revenge of the Nerds, Robocop, Friends, MTV.</a:t>
            </a:r>
          </a:p>
          <a:p>
            <a:pPr>
              <a:defRPr/>
            </a:pPr>
            <a:r>
              <a:rPr lang="en-US" sz="1000" b="1" i="1" dirty="0">
                <a:solidFill>
                  <a:schemeClr val="accent2">
                    <a:lumMod val="75000"/>
                  </a:schemeClr>
                </a:solidFill>
                <a:latin typeface="Times New Roman" pitchFamily="18" charset="0"/>
                <a:cs typeface="Times New Roman" pitchFamily="18" charset="0"/>
              </a:rPr>
              <a:t>Gen Y, Echo Boomers, </a:t>
            </a:r>
            <a:r>
              <a:rPr lang="en-US" sz="1000" b="1" i="1" dirty="0" err="1">
                <a:solidFill>
                  <a:schemeClr val="accent2">
                    <a:lumMod val="75000"/>
                  </a:schemeClr>
                </a:solidFill>
                <a:latin typeface="Times New Roman" pitchFamily="18" charset="0"/>
                <a:cs typeface="Times New Roman" pitchFamily="18" charset="0"/>
              </a:rPr>
              <a:t>Millennials</a:t>
            </a:r>
            <a:r>
              <a:rPr lang="en-US" sz="1000" b="1" i="1" dirty="0">
                <a:solidFill>
                  <a:schemeClr val="accent2">
                    <a:lumMod val="75000"/>
                  </a:schemeClr>
                </a:solidFill>
                <a:latin typeface="Times New Roman" pitchFamily="18" charset="0"/>
                <a:cs typeface="Times New Roman" pitchFamily="18" charset="0"/>
              </a:rPr>
              <a:t>, </a:t>
            </a:r>
            <a:r>
              <a:rPr lang="en-US" sz="1000" b="1" i="1" dirty="0" err="1">
                <a:solidFill>
                  <a:schemeClr val="accent2">
                    <a:lumMod val="75000"/>
                  </a:schemeClr>
                </a:solidFill>
                <a:latin typeface="Times New Roman" pitchFamily="18" charset="0"/>
                <a:cs typeface="Times New Roman" pitchFamily="18" charset="0"/>
              </a:rPr>
              <a:t>Nexters</a:t>
            </a:r>
            <a:r>
              <a:rPr lang="en-US" sz="1000" b="1" i="1" dirty="0">
                <a:solidFill>
                  <a:schemeClr val="accent2">
                    <a:lumMod val="75000"/>
                  </a:schemeClr>
                </a:solidFill>
                <a:latin typeface="Times New Roman" pitchFamily="18" charset="0"/>
                <a:cs typeface="Times New Roman" pitchFamily="18" charset="0"/>
              </a:rPr>
              <a:t>	                       B</a:t>
            </a:r>
            <a:r>
              <a:rPr lang="en-US" sz="1000" b="1" dirty="0">
                <a:solidFill>
                  <a:schemeClr val="accent2">
                    <a:lumMod val="75000"/>
                  </a:schemeClr>
                </a:solidFill>
                <a:latin typeface="Times New Roman" pitchFamily="18" charset="0"/>
                <a:cs typeface="Times New Roman" pitchFamily="18" charset="0"/>
              </a:rPr>
              <a:t>orn: 1977 – 1994 Age in 2010: 33 – 16</a:t>
            </a:r>
          </a:p>
          <a:p>
            <a:pPr>
              <a:defRPr/>
            </a:pPr>
            <a:r>
              <a:rPr lang="en-US" sz="1000" b="1" dirty="0">
                <a:latin typeface="Times New Roman" pitchFamily="18" charset="0"/>
                <a:cs typeface="Times New Roman" pitchFamily="18" charset="0"/>
              </a:rPr>
              <a:t>Generation Y-</a:t>
            </a:r>
            <a:r>
              <a:rPr lang="en-US" sz="1000" b="1" dirty="0" err="1">
                <a:latin typeface="Times New Roman" pitchFamily="18" charset="0"/>
                <a:cs typeface="Times New Roman" pitchFamily="18" charset="0"/>
              </a:rPr>
              <a:t>ers</a:t>
            </a:r>
            <a:r>
              <a:rPr lang="en-US" sz="1000" b="1" dirty="0">
                <a:latin typeface="Times New Roman" pitchFamily="18" charset="0"/>
                <a:cs typeface="Times New Roman" pitchFamily="18" charset="0"/>
              </a:rPr>
              <a:t> are the: • </a:t>
            </a:r>
            <a:r>
              <a:rPr lang="en-US" sz="1000" dirty="0">
                <a:latin typeface="Times New Roman" pitchFamily="18" charset="0"/>
                <a:cs typeface="Times New Roman" pitchFamily="18" charset="0"/>
              </a:rPr>
              <a:t>Grandchildren of the G.I. Generation • Children of the Baby Boomers</a:t>
            </a:r>
          </a:p>
          <a:p>
            <a:pPr>
              <a:defRPr/>
            </a:pPr>
            <a:r>
              <a:rPr lang="en-US" sz="1000" b="1" dirty="0">
                <a:latin typeface="Times New Roman" pitchFamily="18" charset="0"/>
                <a:cs typeface="Times New Roman" pitchFamily="18" charset="0"/>
              </a:rPr>
              <a:t>Formative Experiences: </a:t>
            </a:r>
            <a:r>
              <a:rPr lang="en-US" sz="1000" dirty="0">
                <a:latin typeface="Times New Roman" pitchFamily="18" charset="0"/>
                <a:cs typeface="Times New Roman" pitchFamily="18" charset="0"/>
              </a:rPr>
              <a:t>September 11 attacks; Internet; Gulf War; Waco; Elian Gonzalez; Columbine shootings; </a:t>
            </a:r>
            <a:r>
              <a:rPr lang="en-US" sz="1000" dirty="0" err="1">
                <a:latin typeface="Times New Roman" pitchFamily="18" charset="0"/>
                <a:cs typeface="Times New Roman" pitchFamily="18" charset="0"/>
              </a:rPr>
              <a:t>globalization;terrorist</a:t>
            </a:r>
            <a:r>
              <a:rPr lang="en-US" sz="1000" dirty="0">
                <a:latin typeface="Times New Roman" pitchFamily="18" charset="0"/>
                <a:cs typeface="Times New Roman" pitchFamily="18" charset="0"/>
              </a:rPr>
              <a:t> attacks.</a:t>
            </a:r>
          </a:p>
          <a:p>
            <a:pPr>
              <a:defRPr/>
            </a:pPr>
            <a:r>
              <a:rPr lang="en-US" sz="1000" b="1" dirty="0">
                <a:latin typeface="Times New Roman" pitchFamily="18" charset="0"/>
                <a:cs typeface="Times New Roman" pitchFamily="18" charset="0"/>
              </a:rPr>
              <a:t>Attitudes: </a:t>
            </a:r>
            <a:r>
              <a:rPr lang="en-US" sz="1000" dirty="0">
                <a:latin typeface="Times New Roman" pitchFamily="18" charset="0"/>
                <a:cs typeface="Times New Roman" pitchFamily="18" charset="0"/>
              </a:rPr>
              <a:t>Empathic with elders. Sheltered, tolerant, sensitive to multiculturalism, inclusive, hopeful, over-scheduled and </a:t>
            </a:r>
            <a:r>
              <a:rPr lang="en-US" sz="1000" dirty="0" err="1">
                <a:latin typeface="Times New Roman" pitchFamily="18" charset="0"/>
                <a:cs typeface="Times New Roman" pitchFamily="18" charset="0"/>
              </a:rPr>
              <a:t>timepressured</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multitaskers</a:t>
            </a:r>
            <a:r>
              <a:rPr lang="en-US" sz="1000" dirty="0">
                <a:latin typeface="Times New Roman" pitchFamily="18" charset="0"/>
                <a:cs typeface="Times New Roman" pitchFamily="18" charset="0"/>
              </a:rPr>
              <a:t>, short attention span</a:t>
            </a:r>
          </a:p>
          <a:p>
            <a:pPr>
              <a:defRPr/>
            </a:pPr>
            <a:r>
              <a:rPr lang="en-US" sz="1000" b="1" dirty="0">
                <a:latin typeface="Times New Roman" pitchFamily="18" charset="0"/>
                <a:cs typeface="Times New Roman" pitchFamily="18" charset="0"/>
              </a:rPr>
              <a:t>Famous People: </a:t>
            </a:r>
            <a:r>
              <a:rPr lang="en-US" sz="1000" dirty="0">
                <a:latin typeface="Times New Roman" pitchFamily="18" charset="0"/>
                <a:cs typeface="Times New Roman" pitchFamily="18" charset="0"/>
              </a:rPr>
              <a:t>Prince William, Britney Spears, Paris Hilton, Macaulay </a:t>
            </a:r>
            <a:r>
              <a:rPr lang="en-US" sz="1000" dirty="0" err="1">
                <a:latin typeface="Times New Roman" pitchFamily="18" charset="0"/>
                <a:cs typeface="Times New Roman" pitchFamily="18" charset="0"/>
              </a:rPr>
              <a:t>Culkin</a:t>
            </a:r>
            <a:r>
              <a:rPr lang="en-US" sz="1000" dirty="0">
                <a:latin typeface="Times New Roman" pitchFamily="18" charset="0"/>
                <a:cs typeface="Times New Roman" pitchFamily="18" charset="0"/>
              </a:rPr>
              <a:t>, Justin Timberlake, Venus Williams, </a:t>
            </a:r>
            <a:r>
              <a:rPr lang="en-US" sz="1000" dirty="0" err="1">
                <a:latin typeface="Times New Roman" pitchFamily="18" charset="0"/>
                <a:cs typeface="Times New Roman" pitchFamily="18" charset="0"/>
              </a:rPr>
              <a:t>Beyoncé</a:t>
            </a:r>
            <a:r>
              <a:rPr lang="en-US" sz="1000" dirty="0">
                <a:latin typeface="Times New Roman" pitchFamily="18" charset="0"/>
                <a:cs typeface="Times New Roman" pitchFamily="18" charset="0"/>
              </a:rPr>
              <a:t> Knowles</a:t>
            </a:r>
          </a:p>
          <a:p>
            <a:pPr>
              <a:defRPr/>
            </a:pPr>
            <a:r>
              <a:rPr lang="en-US" sz="1000" b="1" dirty="0">
                <a:latin typeface="Times New Roman" pitchFamily="18" charset="0"/>
                <a:cs typeface="Times New Roman" pitchFamily="18" charset="0"/>
              </a:rPr>
              <a:t>Movies, Music, TV: </a:t>
            </a:r>
            <a:r>
              <a:rPr lang="en-US" sz="1000" dirty="0">
                <a:latin typeface="Times New Roman" pitchFamily="18" charset="0"/>
                <a:cs typeface="Times New Roman" pitchFamily="18" charset="0"/>
              </a:rPr>
              <a:t>Hip Hop, Rap, </a:t>
            </a:r>
            <a:r>
              <a:rPr lang="en-US" sz="1000" dirty="0" err="1">
                <a:latin typeface="Times New Roman" pitchFamily="18" charset="0"/>
                <a:cs typeface="Times New Roman" pitchFamily="18" charset="0"/>
              </a:rPr>
              <a:t>Ska</a:t>
            </a:r>
            <a:r>
              <a:rPr lang="en-US" sz="1000" dirty="0">
                <a:latin typeface="Times New Roman" pitchFamily="18" charset="0"/>
                <a:cs typeface="Times New Roman" pitchFamily="18" charset="0"/>
              </a:rPr>
              <a:t>, The Matrix, Harry Potter, South Park, The Simpsons</a:t>
            </a:r>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08D2FD6-657F-47D8-B6C8-F77A4557BDA8}" type="slidenum">
              <a:rPr lang="en-US" altLang="en-US" smtClean="0"/>
              <a:pPr>
                <a:spcBef>
                  <a:spcPct val="0"/>
                </a:spcBef>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1021CB2-3985-4ADF-9ECC-4B92602BA7C7}" type="slidenum">
              <a:rPr lang="en-US" altLang="en-US" smtClean="0"/>
              <a:pPr>
                <a:spcBef>
                  <a:spcPct val="0"/>
                </a:spcBef>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1F5626C-5BF5-43FA-A106-BDA165BEA567}" type="slidenum">
              <a:rPr lang="en-US" altLang="en-US" smtClean="0"/>
              <a:pPr>
                <a:spcBef>
                  <a:spcPct val="0"/>
                </a:spcBef>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1769B9E-2812-445E-AB70-EB5CF252227B}" type="slidenum">
              <a:rPr lang="en-US" altLang="en-US" smtClean="0"/>
              <a:pPr>
                <a:spcBef>
                  <a:spcPct val="0"/>
                </a:spcBef>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xfrm>
            <a:off x="1625600" y="533400"/>
            <a:ext cx="3454400" cy="2590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xfrm>
            <a:off x="685800" y="3276600"/>
            <a:ext cx="5486400" cy="5181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Char char="•"/>
            </a:pPr>
            <a:r>
              <a:rPr lang="en-US" altLang="en-US" sz="1000" b="1">
                <a:latin typeface="Times New Roman" panose="02020603050405020304" pitchFamily="18" charset="0"/>
              </a:rPr>
              <a:t>Housing for Older Persons Act (HOPA)</a:t>
            </a:r>
          </a:p>
          <a:p>
            <a:pPr eaLnBrk="1" hangingPunct="1">
              <a:buFontTx/>
              <a:buChar char="•"/>
            </a:pPr>
            <a:r>
              <a:rPr lang="en-US" altLang="en-US" sz="1000" b="1">
                <a:latin typeface="Times New Roman" panose="02020603050405020304" pitchFamily="18" charset="0"/>
              </a:rPr>
              <a:t> </a:t>
            </a:r>
            <a:r>
              <a:rPr lang="en-US" altLang="en-US" sz="1000">
                <a:latin typeface="Times New Roman" panose="02020603050405020304" pitchFamily="18" charset="0"/>
              </a:rPr>
              <a:t>an exemption in the federal </a:t>
            </a:r>
            <a:r>
              <a:rPr lang="en-US" altLang="en-US" sz="1000" u="sng">
                <a:latin typeface="Times New Roman" panose="02020603050405020304" pitchFamily="18" charset="0"/>
              </a:rPr>
              <a:t>Fair Housing</a:t>
            </a:r>
            <a:r>
              <a:rPr lang="en-US" altLang="en-US" sz="1000">
                <a:latin typeface="Times New Roman" panose="02020603050405020304" pitchFamily="18" charset="0"/>
              </a:rPr>
              <a:t> Law prohibition against discrimination on the basis                   of familial status</a:t>
            </a:r>
          </a:p>
          <a:p>
            <a:pPr eaLnBrk="1" hangingPunct="1">
              <a:buFontTx/>
              <a:buChar char="•"/>
            </a:pPr>
            <a:r>
              <a:rPr lang="en-US" altLang="en-US" sz="1000">
                <a:latin typeface="Times New Roman" panose="02020603050405020304" pitchFamily="18" charset="0"/>
              </a:rPr>
              <a:t> makes it possible for people 55+ to live in a community or facility with their age peers</a:t>
            </a:r>
          </a:p>
          <a:p>
            <a:pPr eaLnBrk="1" hangingPunct="1">
              <a:buFontTx/>
              <a:buChar char="•"/>
            </a:pPr>
            <a:r>
              <a:rPr lang="en-US" altLang="en-US" sz="1000">
                <a:latin typeface="Times New Roman" panose="02020603050405020304" pitchFamily="18" charset="0"/>
              </a:rPr>
              <a:t> note: the requirement applies to the occupants, not owners</a:t>
            </a:r>
          </a:p>
          <a:p>
            <a:pPr lvl="1" eaLnBrk="1" hangingPunct="1">
              <a:buFont typeface="Wingdings" panose="05000000000000000000" pitchFamily="2" charset="2"/>
              <a:buNone/>
            </a:pPr>
            <a:r>
              <a:rPr lang="en-US" altLang="en-US" sz="1000">
                <a:solidFill>
                  <a:srgbClr val="A12584"/>
                </a:solidFill>
                <a:latin typeface="Times New Roman" panose="02020603050405020304" pitchFamily="18" charset="0"/>
                <a:sym typeface="Wingdings" panose="05000000000000000000" pitchFamily="2" charset="2"/>
              </a:rPr>
              <a:t></a:t>
            </a:r>
            <a:r>
              <a:rPr lang="en-US" altLang="en-US" sz="1000">
                <a:latin typeface="Times New Roman" panose="02020603050405020304" pitchFamily="18" charset="0"/>
              </a:rPr>
              <a:t> </a:t>
            </a:r>
            <a:r>
              <a:rPr lang="en-US" altLang="en-US" sz="1100">
                <a:latin typeface="Times New Roman" panose="02020603050405020304" pitchFamily="18" charset="0"/>
              </a:rPr>
              <a:t>“the </a:t>
            </a:r>
            <a:r>
              <a:rPr lang="en-US" altLang="en-US" sz="1100" u="sng">
                <a:latin typeface="Times New Roman" panose="02020603050405020304" pitchFamily="18" charset="0"/>
              </a:rPr>
              <a:t>Fair Housing</a:t>
            </a:r>
            <a:r>
              <a:rPr lang="en-US" altLang="en-US" sz="1100">
                <a:latin typeface="Times New Roman" panose="02020603050405020304" pitchFamily="18" charset="0"/>
              </a:rPr>
              <a:t> Act says it’s unlawful to discriminate against members of certain protected classes in providing real estate services, even if these groups don’t fit in with your targeting strategy. More specifically, you can’t “make, print, or publish, or cause to be made, printed, or published, any notice, statement, or advertisement with respect to the sale or rental of a dwelling that indicates any preference, limitation, or discrimination based on race, color, religion, sex, handicap, familial status, or national origin, or an intention to make any such preference, limitation, or discrimination.” (SRES Course Material. See pages 80+ for more info.)</a:t>
            </a:r>
            <a:endParaRPr lang="en-US" altLang="en-US" sz="1100" b="1">
              <a:latin typeface="Times New Roman" panose="02020603050405020304" pitchFamily="18" charset="0"/>
            </a:endParaRPr>
          </a:p>
          <a:p>
            <a:pPr eaLnBrk="1" hangingPunct="1">
              <a:buFontTx/>
              <a:buChar char="•"/>
            </a:pPr>
            <a:r>
              <a:rPr lang="en-US" altLang="en-US" sz="1000" b="1">
                <a:latin typeface="Times New Roman" panose="02020603050405020304" pitchFamily="18" charset="0"/>
              </a:rPr>
              <a:t>Skill Builder Tip 9: HOPA in a nutshell</a:t>
            </a:r>
          </a:p>
          <a:p>
            <a:pPr lvl="1" eaLnBrk="1" hangingPunct="1">
              <a:buFontTx/>
              <a:buChar char="•"/>
            </a:pPr>
            <a:r>
              <a:rPr lang="en-US" altLang="en-US" sz="1000">
                <a:latin typeface="Times New Roman" panose="02020603050405020304" pitchFamily="18" charset="0"/>
              </a:rPr>
              <a:t> Qualified Housing for Older Persons</a:t>
            </a:r>
          </a:p>
          <a:p>
            <a:pPr lvl="1" eaLnBrk="1" hangingPunct="1">
              <a:buFontTx/>
              <a:buChar char="•"/>
            </a:pPr>
            <a:r>
              <a:rPr lang="en-US" altLang="en-US" sz="1000">
                <a:latin typeface="Times New Roman" panose="02020603050405020304" pitchFamily="18" charset="0"/>
              </a:rPr>
              <a:t>  55+ housing – 80% of units must be occupied by at least one</a:t>
            </a:r>
          </a:p>
          <a:p>
            <a:pPr lvl="1" eaLnBrk="1" hangingPunct="1"/>
            <a:r>
              <a:rPr lang="en-US" altLang="en-US" sz="1000">
                <a:latin typeface="Times New Roman" panose="02020603050405020304" pitchFamily="18" charset="0"/>
              </a:rPr>
              <a:t>   person aged 55 or older per unit. No more than 20% of units</a:t>
            </a:r>
          </a:p>
          <a:p>
            <a:pPr lvl="1" eaLnBrk="1" hangingPunct="1"/>
            <a:r>
              <a:rPr lang="en-US" altLang="en-US" sz="1000">
                <a:latin typeface="Times New Roman" panose="02020603050405020304" pitchFamily="18" charset="0"/>
              </a:rPr>
              <a:t>   may be occupied by residents under age 55. -OR- </a:t>
            </a:r>
          </a:p>
          <a:p>
            <a:pPr lvl="1" eaLnBrk="1" hangingPunct="1"/>
            <a:r>
              <a:rPr lang="en-US" altLang="en-US" sz="1000">
                <a:latin typeface="Times New Roman" panose="02020603050405020304" pitchFamily="18" charset="0"/>
              </a:rPr>
              <a:t>   62+ housing – all residents must be at least age 62.</a:t>
            </a:r>
          </a:p>
          <a:p>
            <a:pPr lvl="1" eaLnBrk="1" hangingPunct="1">
              <a:buFontTx/>
              <a:buChar char="•"/>
            </a:pPr>
            <a:r>
              <a:rPr lang="en-US" altLang="en-US" sz="1000">
                <a:latin typeface="Times New Roman" panose="02020603050405020304" pitchFamily="18" charset="0"/>
              </a:rPr>
              <a:t>  The facility must publish, and adhere to, policies and procedures that</a:t>
            </a:r>
          </a:p>
          <a:p>
            <a:pPr lvl="1" eaLnBrk="1" hangingPunct="1"/>
            <a:r>
              <a:rPr lang="en-US" altLang="en-US" sz="1000">
                <a:latin typeface="Times New Roman" panose="02020603050405020304" pitchFamily="18" charset="0"/>
              </a:rPr>
              <a:t>   demonstrate the intent to provide housing for older persons.</a:t>
            </a:r>
          </a:p>
          <a:p>
            <a:pPr lvl="1" eaLnBrk="1" hangingPunct="1">
              <a:buFontTx/>
              <a:buChar char="•"/>
            </a:pPr>
            <a:r>
              <a:rPr lang="en-US" altLang="en-US" sz="1000">
                <a:latin typeface="Times New Roman" panose="02020603050405020304" pitchFamily="18" charset="0"/>
              </a:rPr>
              <a:t>  Residents’ ages must be verified through reliable surveys or affidavits.</a:t>
            </a:r>
          </a:p>
          <a:p>
            <a:pPr lvl="1" eaLnBrk="1" hangingPunct="1">
              <a:buFontTx/>
              <a:buChar char="•"/>
            </a:pPr>
            <a:r>
              <a:rPr lang="en-US" altLang="en-US" sz="1000">
                <a:latin typeface="Times New Roman" panose="02020603050405020304" pitchFamily="18" charset="0"/>
              </a:rPr>
              <a:t>  No programs of planned activities are required for either 55+ or 62+</a:t>
            </a:r>
          </a:p>
          <a:p>
            <a:pPr lvl="1" eaLnBrk="1" hangingPunct="1"/>
            <a:r>
              <a:rPr lang="en-US" altLang="en-US" sz="1000">
                <a:latin typeface="Times New Roman" panose="02020603050405020304" pitchFamily="18" charset="0"/>
              </a:rPr>
              <a:t>    housing.</a:t>
            </a:r>
          </a:p>
          <a:p>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B2AE74B-4C67-4792-A878-57965DF029CF}" type="slidenum">
              <a:rPr lang="en-US" altLang="en-US" smtClean="0"/>
              <a:pPr>
                <a:spcBef>
                  <a:spcPct val="0"/>
                </a:spcBef>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1498600" y="685800"/>
            <a:ext cx="3860800" cy="28956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xfrm>
            <a:off x="685800" y="3810000"/>
            <a:ext cx="5486400" cy="4648200"/>
          </a:xfrm>
        </p:spPr>
        <p:txBody>
          <a:bodyPr wrap="square" numCol="1" anchor="t" anchorCtr="0" compatLnSpc="1">
            <a:prstTxWarp prst="textNoShape">
              <a:avLst/>
            </a:prstTxWarp>
            <a:normAutofit lnSpcReduction="10000"/>
          </a:bodyPr>
          <a:lstStyle/>
          <a:p>
            <a:pPr eaLnBrk="1" hangingPunct="1">
              <a:lnSpc>
                <a:spcPct val="80000"/>
              </a:lnSpc>
              <a:defRPr/>
            </a:pPr>
            <a:r>
              <a:rPr lang="en-US" b="1" dirty="0">
                <a:latin typeface="Times New Roman" pitchFamily="18" charset="0"/>
              </a:rPr>
              <a:t>Housing options</a:t>
            </a:r>
          </a:p>
          <a:p>
            <a:pPr lvl="1" eaLnBrk="1" hangingPunct="1">
              <a:lnSpc>
                <a:spcPct val="80000"/>
              </a:lnSpc>
              <a:buFontTx/>
              <a:buChar char="•"/>
              <a:defRPr/>
            </a:pPr>
            <a:r>
              <a:rPr lang="en-US" sz="1000" b="1" dirty="0">
                <a:latin typeface="Times New Roman" pitchFamily="18" charset="0"/>
              </a:rPr>
              <a:t>Active Lifestyles</a:t>
            </a:r>
          </a:p>
          <a:p>
            <a:pPr lvl="2" eaLnBrk="1" hangingPunct="1">
              <a:lnSpc>
                <a:spcPct val="80000"/>
              </a:lnSpc>
              <a:buFontTx/>
              <a:buChar char="•"/>
              <a:defRPr/>
            </a:pPr>
            <a:r>
              <a:rPr lang="en-US" sz="1000" dirty="0">
                <a:latin typeface="Times New Roman" pitchFamily="18" charset="0"/>
              </a:rPr>
              <a:t> Active adult communities</a:t>
            </a:r>
          </a:p>
          <a:p>
            <a:pPr lvl="2" eaLnBrk="1" hangingPunct="1">
              <a:lnSpc>
                <a:spcPct val="80000"/>
              </a:lnSpc>
              <a:buFontTx/>
              <a:buChar char="•"/>
              <a:defRPr/>
            </a:pPr>
            <a:r>
              <a:rPr lang="en-US" sz="1000" dirty="0">
                <a:latin typeface="Times New Roman" pitchFamily="18" charset="0"/>
              </a:rPr>
              <a:t> Elder Co-housing</a:t>
            </a:r>
          </a:p>
          <a:p>
            <a:pPr lvl="2" eaLnBrk="1" hangingPunct="1">
              <a:lnSpc>
                <a:spcPct val="80000"/>
              </a:lnSpc>
              <a:buFontTx/>
              <a:buChar char="•"/>
              <a:defRPr/>
            </a:pPr>
            <a:r>
              <a:rPr lang="en-US" sz="1000" dirty="0">
                <a:latin typeface="Times New Roman" pitchFamily="18" charset="0"/>
              </a:rPr>
              <a:t> “Snowbird” mobile home parks</a:t>
            </a:r>
          </a:p>
          <a:p>
            <a:pPr lvl="1" eaLnBrk="1" hangingPunct="1">
              <a:lnSpc>
                <a:spcPct val="80000"/>
              </a:lnSpc>
              <a:buFontTx/>
              <a:buChar char="•"/>
              <a:defRPr/>
            </a:pPr>
            <a:r>
              <a:rPr lang="en-US" sz="1000" b="1" dirty="0">
                <a:latin typeface="Times New Roman" pitchFamily="18" charset="0"/>
              </a:rPr>
              <a:t>Independent Living</a:t>
            </a:r>
          </a:p>
          <a:p>
            <a:pPr lvl="2" eaLnBrk="1" hangingPunct="1">
              <a:lnSpc>
                <a:spcPct val="80000"/>
              </a:lnSpc>
              <a:buFontTx/>
              <a:buChar char="•"/>
              <a:defRPr/>
            </a:pPr>
            <a:r>
              <a:rPr lang="en-US" sz="1000" dirty="0">
                <a:latin typeface="Times New Roman" pitchFamily="18" charset="0"/>
              </a:rPr>
              <a:t> Aging in place</a:t>
            </a:r>
          </a:p>
          <a:p>
            <a:pPr lvl="2" eaLnBrk="1" hangingPunct="1">
              <a:lnSpc>
                <a:spcPct val="80000"/>
              </a:lnSpc>
              <a:buFontTx/>
              <a:buChar char="•"/>
              <a:defRPr/>
            </a:pPr>
            <a:r>
              <a:rPr lang="en-US" sz="1000" dirty="0">
                <a:latin typeface="Times New Roman" pitchFamily="18" charset="0"/>
              </a:rPr>
              <a:t> Seniors only apartments</a:t>
            </a:r>
          </a:p>
          <a:p>
            <a:pPr lvl="2" eaLnBrk="1" hangingPunct="1">
              <a:lnSpc>
                <a:spcPct val="80000"/>
              </a:lnSpc>
              <a:buFontTx/>
              <a:buChar char="•"/>
              <a:defRPr/>
            </a:pPr>
            <a:r>
              <a:rPr lang="en-US" sz="1000" dirty="0">
                <a:latin typeface="Times New Roman" pitchFamily="18" charset="0"/>
              </a:rPr>
              <a:t> Program of All-Inclusive Care for the Elderly (PACE), On </a:t>
            </a:r>
            <a:r>
              <a:rPr lang="en-US" sz="1000" dirty="0" err="1">
                <a:latin typeface="Times New Roman" pitchFamily="18" charset="0"/>
              </a:rPr>
              <a:t>Lok</a:t>
            </a:r>
            <a:endParaRPr lang="en-US" sz="1000" dirty="0">
              <a:latin typeface="Times New Roman" pitchFamily="18" charset="0"/>
            </a:endParaRPr>
          </a:p>
          <a:p>
            <a:pPr lvl="2" eaLnBrk="1" hangingPunct="1">
              <a:lnSpc>
                <a:spcPct val="80000"/>
              </a:lnSpc>
              <a:buFontTx/>
              <a:buChar char="•"/>
              <a:defRPr/>
            </a:pPr>
            <a:r>
              <a:rPr lang="en-US" sz="1000" dirty="0">
                <a:latin typeface="Times New Roman" pitchFamily="18" charset="0"/>
              </a:rPr>
              <a:t> Shared housing</a:t>
            </a:r>
          </a:p>
          <a:p>
            <a:pPr lvl="2" eaLnBrk="1" hangingPunct="1">
              <a:lnSpc>
                <a:spcPct val="80000"/>
              </a:lnSpc>
              <a:buFontTx/>
              <a:buChar char="•"/>
              <a:defRPr/>
            </a:pPr>
            <a:r>
              <a:rPr lang="en-US" sz="1000" dirty="0">
                <a:latin typeface="Times New Roman" pitchFamily="18" charset="0"/>
              </a:rPr>
              <a:t> Congregate</a:t>
            </a:r>
          </a:p>
          <a:p>
            <a:pPr lvl="2" eaLnBrk="1" hangingPunct="1">
              <a:lnSpc>
                <a:spcPct val="80000"/>
              </a:lnSpc>
              <a:buFontTx/>
              <a:buChar char="•"/>
              <a:defRPr/>
            </a:pPr>
            <a:r>
              <a:rPr lang="en-US" sz="1000" dirty="0">
                <a:latin typeface="Times New Roman" pitchFamily="18" charset="0"/>
              </a:rPr>
              <a:t> Elder Cottage Housing Opportunity (ECHO), Granny flat</a:t>
            </a:r>
          </a:p>
          <a:p>
            <a:pPr lvl="1" eaLnBrk="1" hangingPunct="1">
              <a:lnSpc>
                <a:spcPct val="80000"/>
              </a:lnSpc>
              <a:buFontTx/>
              <a:buChar char="•"/>
              <a:defRPr/>
            </a:pPr>
            <a:r>
              <a:rPr lang="en-US" sz="1000" b="1" dirty="0">
                <a:latin typeface="Times New Roman" pitchFamily="18" charset="0"/>
              </a:rPr>
              <a:t>Assisted Living</a:t>
            </a:r>
          </a:p>
          <a:p>
            <a:pPr lvl="2" eaLnBrk="1" hangingPunct="1">
              <a:lnSpc>
                <a:spcPct val="80000"/>
              </a:lnSpc>
              <a:buFontTx/>
              <a:buChar char="•"/>
              <a:defRPr/>
            </a:pPr>
            <a:r>
              <a:rPr lang="en-US" sz="1000" dirty="0">
                <a:latin typeface="Times New Roman" pitchFamily="18" charset="0"/>
              </a:rPr>
              <a:t> Assisted</a:t>
            </a:r>
          </a:p>
          <a:p>
            <a:pPr lvl="1" eaLnBrk="1" hangingPunct="1">
              <a:lnSpc>
                <a:spcPct val="80000"/>
              </a:lnSpc>
              <a:buFontTx/>
              <a:buChar char="•"/>
              <a:defRPr/>
            </a:pPr>
            <a:r>
              <a:rPr lang="en-US" sz="1000" b="1" dirty="0">
                <a:latin typeface="Times New Roman" pitchFamily="18" charset="0"/>
              </a:rPr>
              <a:t>Continuing Care</a:t>
            </a:r>
          </a:p>
          <a:p>
            <a:pPr lvl="2" eaLnBrk="1" hangingPunct="1">
              <a:lnSpc>
                <a:spcPct val="80000"/>
              </a:lnSpc>
              <a:buFontTx/>
              <a:buChar char="•"/>
              <a:defRPr/>
            </a:pPr>
            <a:r>
              <a:rPr lang="en-US" sz="1000" dirty="0">
                <a:latin typeface="Times New Roman" pitchFamily="18" charset="0"/>
              </a:rPr>
              <a:t> Continuing care retirement communities (CCRCs)</a:t>
            </a:r>
          </a:p>
          <a:p>
            <a:pPr lvl="1" eaLnBrk="1" hangingPunct="1">
              <a:lnSpc>
                <a:spcPct val="80000"/>
              </a:lnSpc>
              <a:buFontTx/>
              <a:buChar char="•"/>
              <a:defRPr/>
            </a:pPr>
            <a:r>
              <a:rPr lang="en-US" sz="1000" b="1" dirty="0">
                <a:latin typeface="Times New Roman" pitchFamily="18" charset="0"/>
              </a:rPr>
              <a:t>Care Facilities</a:t>
            </a:r>
          </a:p>
          <a:p>
            <a:pPr lvl="2" eaLnBrk="1" hangingPunct="1">
              <a:lnSpc>
                <a:spcPct val="80000"/>
              </a:lnSpc>
              <a:buFontTx/>
              <a:buChar char="•"/>
              <a:defRPr/>
            </a:pPr>
            <a:r>
              <a:rPr lang="en-US" sz="1000" dirty="0">
                <a:latin typeface="Times New Roman" pitchFamily="18" charset="0"/>
              </a:rPr>
              <a:t> Board and care</a:t>
            </a:r>
          </a:p>
          <a:p>
            <a:pPr lvl="2" eaLnBrk="1" hangingPunct="1">
              <a:lnSpc>
                <a:spcPct val="80000"/>
              </a:lnSpc>
              <a:buFontTx/>
              <a:buChar char="•"/>
              <a:defRPr/>
            </a:pPr>
            <a:r>
              <a:rPr lang="en-US" sz="1000" dirty="0">
                <a:latin typeface="Times New Roman" pitchFamily="18" charset="0"/>
              </a:rPr>
              <a:t> Nursing home</a:t>
            </a:r>
          </a:p>
          <a:p>
            <a:pPr lvl="2" eaLnBrk="1" hangingPunct="1">
              <a:lnSpc>
                <a:spcPct val="80000"/>
              </a:lnSpc>
              <a:buFontTx/>
              <a:buChar char="•"/>
              <a:defRPr/>
            </a:pPr>
            <a:r>
              <a:rPr lang="en-US" sz="1000" dirty="0">
                <a:latin typeface="Times New Roman" pitchFamily="18" charset="0"/>
              </a:rPr>
              <a:t> Foster care</a:t>
            </a:r>
          </a:p>
          <a:p>
            <a:pPr lvl="2" eaLnBrk="1" hangingPunct="1">
              <a:lnSpc>
                <a:spcPct val="80000"/>
              </a:lnSpc>
              <a:buFontTx/>
              <a:buChar char="•"/>
              <a:defRPr/>
            </a:pPr>
            <a:r>
              <a:rPr lang="en-US" sz="1000" dirty="0">
                <a:latin typeface="Times New Roman" pitchFamily="18" charset="0"/>
              </a:rPr>
              <a:t> Skilled nursing facilities</a:t>
            </a:r>
          </a:p>
          <a:p>
            <a:pPr lvl="2" eaLnBrk="1" hangingPunct="1">
              <a:lnSpc>
                <a:spcPct val="80000"/>
              </a:lnSpc>
              <a:buFontTx/>
              <a:buChar char="•"/>
              <a:defRPr/>
            </a:pPr>
            <a:r>
              <a:rPr lang="en-US" sz="1000" dirty="0">
                <a:latin typeface="Times New Roman" pitchFamily="18" charset="0"/>
              </a:rPr>
              <a:t> Residential care facilities for the elderly (RCFE)</a:t>
            </a:r>
          </a:p>
          <a:p>
            <a:pPr lvl="2" eaLnBrk="1" hangingPunct="1">
              <a:lnSpc>
                <a:spcPct val="80000"/>
              </a:lnSpc>
              <a:buFontTx/>
              <a:buChar char="•"/>
              <a:defRPr/>
            </a:pPr>
            <a:r>
              <a:rPr lang="en-US" sz="1000" dirty="0">
                <a:latin typeface="Times New Roman" pitchFamily="18" charset="0"/>
              </a:rPr>
              <a:t> Short term, respite</a:t>
            </a:r>
          </a:p>
          <a:p>
            <a:pPr lvl="2" eaLnBrk="1" hangingPunct="1">
              <a:lnSpc>
                <a:spcPct val="80000"/>
              </a:lnSpc>
              <a:buFontTx/>
              <a:buChar char="•"/>
              <a:defRPr/>
            </a:pPr>
            <a:r>
              <a:rPr lang="en-US" sz="1000" dirty="0">
                <a:latin typeface="Times New Roman" pitchFamily="18" charset="0"/>
              </a:rPr>
              <a:t> Hospice</a:t>
            </a:r>
          </a:p>
          <a:p>
            <a:pPr eaLnBrk="1" hangingPunct="1">
              <a:lnSpc>
                <a:spcPct val="80000"/>
              </a:lnSpc>
              <a:defRPr/>
            </a:pPr>
            <a:r>
              <a:rPr lang="en-US" b="1" baseline="30000" dirty="0">
                <a:solidFill>
                  <a:srgbClr val="A12584"/>
                </a:solidFill>
                <a:sym typeface="Wingdings" pitchFamily="2" charset="2"/>
              </a:rPr>
              <a:t></a:t>
            </a:r>
            <a:r>
              <a:rPr lang="en-US" b="1" dirty="0">
                <a:solidFill>
                  <a:srgbClr val="A12584"/>
                </a:solidFill>
                <a:sym typeface="Wingdings" pitchFamily="2" charset="2"/>
              </a:rPr>
              <a:t> </a:t>
            </a:r>
            <a:r>
              <a:rPr lang="en-US" b="1" dirty="0"/>
              <a:t>Real Property</a:t>
            </a:r>
          </a:p>
          <a:p>
            <a:pPr lvl="1" eaLnBrk="1" hangingPunct="1">
              <a:lnSpc>
                <a:spcPct val="80000"/>
              </a:lnSpc>
              <a:buFontTx/>
              <a:buChar char="•"/>
              <a:defRPr/>
            </a:pPr>
            <a:r>
              <a:rPr lang="en-US" sz="1000" dirty="0"/>
              <a:t> </a:t>
            </a:r>
            <a:r>
              <a:rPr lang="en-US" sz="1100" dirty="0">
                <a:latin typeface="Times New Roman" pitchFamily="18" charset="0"/>
              </a:rPr>
              <a:t>An SRES® should be aware of how the ownership of real property might affect an estate plan and alert clients to seek the advice of an attorney who is an expert in estate matters.</a:t>
            </a:r>
          </a:p>
          <a:p>
            <a:pPr>
              <a:defRPr/>
            </a:pPr>
            <a:endParaRPr lang="en-US" dirty="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765537-3242-4C85-A590-ABBE2D771448}" type="slidenum">
              <a:rPr lang="en-US" altLang="en-US" smtClean="0"/>
              <a:pPr>
                <a:spcBef>
                  <a:spcPct val="0"/>
                </a:spcBef>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1892300" y="457200"/>
            <a:ext cx="3149600" cy="2362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xfrm>
            <a:off x="685800" y="3048000"/>
            <a:ext cx="5486400" cy="5562600"/>
          </a:xfrm>
        </p:spPr>
        <p:txBody>
          <a:bodyPr wrap="square" numCol="1" anchor="t" anchorCtr="0" compatLnSpc="1">
            <a:prstTxWarp prst="textNoShape">
              <a:avLst/>
            </a:prstTxWarp>
            <a:normAutofit lnSpcReduction="10000"/>
          </a:bodyPr>
          <a:lstStyle/>
          <a:p>
            <a:pPr eaLnBrk="1" hangingPunct="1">
              <a:lnSpc>
                <a:spcPct val="80000"/>
              </a:lnSpc>
              <a:defRPr/>
            </a:pPr>
            <a:r>
              <a:rPr lang="en-US" sz="1000" b="1" dirty="0">
                <a:latin typeface="Times New Roman" pitchFamily="18" charset="0"/>
              </a:rPr>
              <a:t>Pensions, 401k accounts, and IRAs</a:t>
            </a:r>
          </a:p>
          <a:p>
            <a:pPr eaLnBrk="1" hangingPunct="1">
              <a:lnSpc>
                <a:spcPct val="80000"/>
              </a:lnSpc>
              <a:buFontTx/>
              <a:buChar char="•"/>
              <a:defRPr/>
            </a:pPr>
            <a:r>
              <a:rPr lang="en-US" sz="1000" dirty="0">
                <a:latin typeface="Times New Roman" pitchFamily="18" charset="0"/>
              </a:rPr>
              <a:t>  Distributions from pension accounts, deferred compensation, traditional IRAs, and 401k plans are generally taxable because contributions to these accounts are made with pre-tax dollars. The advantage is that in many cases, the recipient is in a lower tax bracket during retirement than during working years. </a:t>
            </a:r>
          </a:p>
          <a:p>
            <a:pPr eaLnBrk="1" hangingPunct="1">
              <a:lnSpc>
                <a:spcPct val="80000"/>
              </a:lnSpc>
              <a:defRPr/>
            </a:pPr>
            <a:endParaRPr lang="en-US" sz="1000" dirty="0">
              <a:latin typeface="Times New Roman" pitchFamily="18" charset="0"/>
            </a:endParaRPr>
          </a:p>
          <a:p>
            <a:pPr eaLnBrk="1" hangingPunct="1">
              <a:lnSpc>
                <a:spcPct val="80000"/>
              </a:lnSpc>
              <a:defRPr/>
            </a:pPr>
            <a:r>
              <a:rPr lang="en-US" sz="1000" b="1" dirty="0">
                <a:latin typeface="Times New Roman" pitchFamily="18" charset="0"/>
              </a:rPr>
              <a:t>Social Security, Medicare, Medicaid and Social Security Income (SSI) </a:t>
            </a:r>
          </a:p>
          <a:p>
            <a:pPr lvl="1" eaLnBrk="1" hangingPunct="1">
              <a:lnSpc>
                <a:spcPct val="80000"/>
              </a:lnSpc>
              <a:buFontTx/>
              <a:buChar char="•"/>
              <a:defRPr/>
            </a:pPr>
            <a:r>
              <a:rPr lang="en-US" sz="1000" b="1" dirty="0">
                <a:latin typeface="Times New Roman" pitchFamily="18" charset="0"/>
              </a:rPr>
              <a:t>Social Security and Medicare</a:t>
            </a:r>
          </a:p>
          <a:p>
            <a:pPr lvl="2" eaLnBrk="1" hangingPunct="1">
              <a:lnSpc>
                <a:spcPct val="80000"/>
              </a:lnSpc>
              <a:buFontTx/>
              <a:buChar char="•"/>
              <a:defRPr/>
            </a:pPr>
            <a:r>
              <a:rPr lang="en-US" sz="1000" dirty="0">
                <a:latin typeface="Times New Roman" pitchFamily="18" charset="0"/>
              </a:rPr>
              <a:t> not a need-based program - therefore, income received from pensions and investments do not impact the availability or amount of benefits paid under these federal programs.</a:t>
            </a:r>
          </a:p>
          <a:p>
            <a:pPr lvl="2" eaLnBrk="1" hangingPunct="1">
              <a:lnSpc>
                <a:spcPct val="80000"/>
              </a:lnSpc>
              <a:buFontTx/>
              <a:buChar char="•"/>
              <a:defRPr/>
            </a:pPr>
            <a:r>
              <a:rPr lang="en-US" sz="1000" dirty="0">
                <a:latin typeface="Times New Roman" pitchFamily="18" charset="0"/>
              </a:rPr>
              <a:t> a portion of Social Security benefits can be taxable if income exceeds specific levels.</a:t>
            </a:r>
          </a:p>
          <a:p>
            <a:pPr lvl="1" eaLnBrk="1" hangingPunct="1">
              <a:lnSpc>
                <a:spcPct val="80000"/>
              </a:lnSpc>
              <a:buFontTx/>
              <a:buChar char="•"/>
              <a:defRPr/>
            </a:pPr>
            <a:r>
              <a:rPr lang="en-US" sz="1000" b="1" dirty="0">
                <a:latin typeface="Times New Roman" pitchFamily="18" charset="0"/>
              </a:rPr>
              <a:t>Medicaid and Social Security Income (SSI)</a:t>
            </a:r>
          </a:p>
          <a:p>
            <a:pPr lvl="2" eaLnBrk="1" hangingPunct="1">
              <a:lnSpc>
                <a:spcPct val="80000"/>
              </a:lnSpc>
              <a:buFontTx/>
              <a:buChar char="•"/>
              <a:defRPr/>
            </a:pPr>
            <a:r>
              <a:rPr lang="en-US" sz="1000" dirty="0">
                <a:latin typeface="Times New Roman" pitchFamily="18" charset="0"/>
              </a:rPr>
              <a:t>  Medicaid and SSI are needs-based or means-tested programs. Income from pensions and other sources, including income from a reverse mortgage or an annuity purchased with a lump-sum distribution, can make a recipient ineligible for these benefits.</a:t>
            </a:r>
          </a:p>
          <a:p>
            <a:pPr lvl="2" eaLnBrk="1" hangingPunct="1">
              <a:lnSpc>
                <a:spcPct val="80000"/>
              </a:lnSpc>
              <a:buFontTx/>
              <a:buChar char="•"/>
              <a:defRPr/>
            </a:pPr>
            <a:r>
              <a:rPr lang="en-US" sz="1000" dirty="0">
                <a:latin typeface="Times New Roman" pitchFamily="18" charset="0"/>
              </a:rPr>
              <a:t>  note: although Medicaid is a federally created program, it is administered by the states, each of which sets its own guidelines and procedures. The rule of thumb for Medicaid eligibility is the recipient can have no more than $2,000 in liquid assets - If at anytime the recipient accumulates $2,000 or more in liquid assets, eligibility is lost.</a:t>
            </a:r>
          </a:p>
          <a:p>
            <a:pPr eaLnBrk="1" hangingPunct="1">
              <a:lnSpc>
                <a:spcPct val="80000"/>
              </a:lnSpc>
              <a:defRPr/>
            </a:pPr>
            <a:r>
              <a:rPr lang="en-US" sz="1000" b="1" dirty="0">
                <a:latin typeface="Times New Roman" pitchFamily="18" charset="0"/>
              </a:rPr>
              <a:t>Reverse Mortgages</a:t>
            </a:r>
          </a:p>
          <a:p>
            <a:pPr eaLnBrk="1" hangingPunct="1">
              <a:lnSpc>
                <a:spcPct val="80000"/>
              </a:lnSpc>
              <a:buFontTx/>
              <a:buChar char="•"/>
              <a:defRPr/>
            </a:pPr>
            <a:r>
              <a:rPr lang="en-US" sz="1000" dirty="0">
                <a:latin typeface="Times New Roman" pitchFamily="18" charset="0"/>
              </a:rPr>
              <a:t>  A reverse mortgage is a special type of mortgage for individuals aged 62 or older that enables conversion of home equity into cash. </a:t>
            </a:r>
          </a:p>
          <a:p>
            <a:pPr eaLnBrk="1" hangingPunct="1">
              <a:lnSpc>
                <a:spcPct val="80000"/>
              </a:lnSpc>
              <a:buFontTx/>
              <a:buChar char="•"/>
              <a:defRPr/>
            </a:pPr>
            <a:r>
              <a:rPr lang="en-US" sz="1000" dirty="0">
                <a:latin typeface="Times New Roman" pitchFamily="18" charset="0"/>
              </a:rPr>
              <a:t>  It is a loan secured by the owner’s home; however a reverse mortgage functions as if the         homeowner had sold the home early, continued to live there, and was paid for the home while occupying it. </a:t>
            </a:r>
          </a:p>
          <a:p>
            <a:pPr eaLnBrk="1" hangingPunct="1">
              <a:lnSpc>
                <a:spcPct val="80000"/>
              </a:lnSpc>
              <a:buFontTx/>
              <a:buChar char="•"/>
              <a:defRPr/>
            </a:pPr>
            <a:r>
              <a:rPr lang="en-US" sz="1000" dirty="0">
                <a:latin typeface="Times New Roman" pitchFamily="18" charset="0"/>
              </a:rPr>
              <a:t>  It is called a reverse mortgage because for years the homeowner put money into the home and is now taking money back out while retaining the title and continuing to live in the home.</a:t>
            </a:r>
          </a:p>
          <a:p>
            <a:pPr eaLnBrk="1" hangingPunct="1">
              <a:lnSpc>
                <a:spcPct val="80000"/>
              </a:lnSpc>
              <a:buFontTx/>
              <a:buChar char="•"/>
              <a:defRPr/>
            </a:pPr>
            <a:r>
              <a:rPr lang="en-US" sz="1000" dirty="0">
                <a:latin typeface="Times New Roman" pitchFamily="18" charset="0"/>
              </a:rPr>
              <a:t>  The </a:t>
            </a:r>
            <a:r>
              <a:rPr lang="en-US" sz="1000" u="sng" dirty="0">
                <a:latin typeface="Times New Roman" pitchFamily="18" charset="0"/>
              </a:rPr>
              <a:t>main benefit</a:t>
            </a:r>
            <a:r>
              <a:rPr lang="en-US" sz="1000" dirty="0">
                <a:latin typeface="Times New Roman" pitchFamily="18" charset="0"/>
              </a:rPr>
              <a:t> of a reverse mortgage is it allows a homeowner to tap the built-up equity in the home by receiving immediate cash, lifetime  payments, or a line of credit.</a:t>
            </a:r>
          </a:p>
          <a:p>
            <a:pPr eaLnBrk="1" hangingPunct="1">
              <a:lnSpc>
                <a:spcPct val="80000"/>
              </a:lnSpc>
              <a:defRPr/>
            </a:pPr>
            <a:endParaRPr lang="en-US" sz="1000" b="1" dirty="0">
              <a:latin typeface="Times New Roman" pitchFamily="18" charset="0"/>
            </a:endParaRPr>
          </a:p>
          <a:p>
            <a:pPr eaLnBrk="1" hangingPunct="1">
              <a:lnSpc>
                <a:spcPct val="80000"/>
              </a:lnSpc>
              <a:defRPr/>
            </a:pPr>
            <a:r>
              <a:rPr lang="en-US" sz="1000" b="1" dirty="0">
                <a:latin typeface="Times New Roman" pitchFamily="18" charset="0"/>
              </a:rPr>
              <a:t>Skill Builder Tip 21: Spending assets in retirement</a:t>
            </a:r>
          </a:p>
          <a:p>
            <a:pPr lvl="1" eaLnBrk="1" hangingPunct="1">
              <a:lnSpc>
                <a:spcPct val="80000"/>
              </a:lnSpc>
              <a:buFontTx/>
              <a:buChar char="•"/>
              <a:defRPr/>
            </a:pPr>
            <a:r>
              <a:rPr lang="en-US" sz="1000" dirty="0">
                <a:latin typeface="Times New Roman" pitchFamily="18" charset="0"/>
              </a:rPr>
              <a:t>  For those who have worked and saved all of their lives to prepare for retirement, the switch   to spending assets requires a major mind-shift. Retirement is what seniors have been saving for. It is the time for spending the assets built up over a lifetime. The questions are:</a:t>
            </a:r>
          </a:p>
          <a:p>
            <a:pPr lvl="3" eaLnBrk="1" hangingPunct="1">
              <a:lnSpc>
                <a:spcPct val="80000"/>
              </a:lnSpc>
              <a:buFontTx/>
              <a:buChar char="•"/>
              <a:defRPr/>
            </a:pPr>
            <a:r>
              <a:rPr lang="en-US" sz="1000" dirty="0">
                <a:latin typeface="Times New Roman" pitchFamily="18" charset="0"/>
              </a:rPr>
              <a:t>  When to withdraw cash?</a:t>
            </a:r>
          </a:p>
          <a:p>
            <a:pPr lvl="3" eaLnBrk="1" hangingPunct="1">
              <a:lnSpc>
                <a:spcPct val="80000"/>
              </a:lnSpc>
              <a:buFontTx/>
              <a:buChar char="•"/>
              <a:defRPr/>
            </a:pPr>
            <a:r>
              <a:rPr lang="en-US" sz="1000" dirty="0">
                <a:latin typeface="Times New Roman" pitchFamily="18" charset="0"/>
              </a:rPr>
              <a:t>  How much?</a:t>
            </a:r>
          </a:p>
          <a:p>
            <a:pPr lvl="3" eaLnBrk="1" hangingPunct="1">
              <a:lnSpc>
                <a:spcPct val="80000"/>
              </a:lnSpc>
              <a:buFontTx/>
              <a:buChar char="•"/>
              <a:defRPr/>
            </a:pPr>
            <a:r>
              <a:rPr lang="en-US" sz="1000" dirty="0">
                <a:latin typeface="Times New Roman" pitchFamily="18" charset="0"/>
              </a:rPr>
              <a:t>  From which “savings” – pension, 401K, IRA, savings, home   </a:t>
            </a:r>
          </a:p>
          <a:p>
            <a:pPr lvl="3" eaLnBrk="1" hangingPunct="1">
              <a:lnSpc>
                <a:spcPct val="80000"/>
              </a:lnSpc>
              <a:defRPr/>
            </a:pPr>
            <a:r>
              <a:rPr lang="en-US" sz="1000" dirty="0">
                <a:latin typeface="Times New Roman" pitchFamily="18" charset="0"/>
              </a:rPr>
              <a:t>   equity, other?</a:t>
            </a:r>
          </a:p>
          <a:p>
            <a:pPr>
              <a:defRPr/>
            </a:pPr>
            <a:endParaRPr lang="en-US"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4DA20E-1D2D-44EA-BAD3-663D4B1BFFD2}" type="slidenum">
              <a:rPr lang="en-US" altLang="en-US" smtClean="0"/>
              <a:pPr>
                <a:spcBef>
                  <a:spcPct val="0"/>
                </a:spcBef>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xfrm>
            <a:off x="1447800" y="533400"/>
            <a:ext cx="3962400" cy="2971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CFA9504-7729-4CBB-9276-051450D0B987}" type="slidenum">
              <a:rPr lang="en-US" altLang="en-US" smtClean="0"/>
              <a:pPr>
                <a:spcBef>
                  <a:spcPct val="0"/>
                </a:spcBef>
              </a:pPr>
              <a:t>11</a:t>
            </a:fld>
            <a:endParaRPr lang="en-US" altLang="en-US"/>
          </a:p>
        </p:txBody>
      </p:sp>
      <p:graphicFrame>
        <p:nvGraphicFramePr>
          <p:cNvPr id="6" name="Table 5"/>
          <p:cNvGraphicFramePr>
            <a:graphicFrameLocks noGrp="1"/>
          </p:cNvGraphicFramePr>
          <p:nvPr/>
        </p:nvGraphicFramePr>
        <p:xfrm>
          <a:off x="1066800" y="3733800"/>
          <a:ext cx="4800600" cy="4800600"/>
        </p:xfrm>
        <a:graphic>
          <a:graphicData uri="http://schemas.openxmlformats.org/drawingml/2006/table">
            <a:tbl>
              <a:tblPr firstRow="1" bandRow="1">
                <a:tableStyleId>{0E3FDE45-AF77-4B5C-9715-49D594BDF05E}</a:tableStyleId>
              </a:tblPr>
              <a:tblGrid>
                <a:gridCol w="1573967">
                  <a:extLst>
                    <a:ext uri="{9D8B030D-6E8A-4147-A177-3AD203B41FA5}">
                      <a16:colId xmlns:a16="http://schemas.microsoft.com/office/drawing/2014/main" val="20000"/>
                    </a:ext>
                  </a:extLst>
                </a:gridCol>
                <a:gridCol w="1652666">
                  <a:extLst>
                    <a:ext uri="{9D8B030D-6E8A-4147-A177-3AD203B41FA5}">
                      <a16:colId xmlns:a16="http://schemas.microsoft.com/office/drawing/2014/main" val="20001"/>
                    </a:ext>
                  </a:extLst>
                </a:gridCol>
                <a:gridCol w="1573967">
                  <a:extLst>
                    <a:ext uri="{9D8B030D-6E8A-4147-A177-3AD203B41FA5}">
                      <a16:colId xmlns:a16="http://schemas.microsoft.com/office/drawing/2014/main" val="20002"/>
                    </a:ext>
                  </a:extLst>
                </a:gridCol>
              </a:tblGrid>
              <a:tr h="342487">
                <a:tc>
                  <a:txBody>
                    <a:bodyPr/>
                    <a:lstStyle/>
                    <a:p>
                      <a:pPr algn="ctr"/>
                      <a:r>
                        <a:rPr lang="en-US" sz="1200" dirty="0">
                          <a:latin typeface="Times New Roman" pitchFamily="18" charset="0"/>
                          <a:cs typeface="Times New Roman" pitchFamily="18" charset="0"/>
                        </a:rPr>
                        <a:t>Property </a:t>
                      </a:r>
                    </a:p>
                  </a:txBody>
                  <a:tcPr/>
                </a:tc>
                <a:tc>
                  <a:txBody>
                    <a:bodyPr/>
                    <a:lstStyle/>
                    <a:p>
                      <a:pPr algn="ctr"/>
                      <a:r>
                        <a:rPr lang="en-US" sz="1200" dirty="0">
                          <a:latin typeface="Times New Roman" pitchFamily="18" charset="0"/>
                          <a:cs typeface="Times New Roman" pitchFamily="18" charset="0"/>
                        </a:rPr>
                        <a:t>Legal &amp; Financial</a:t>
                      </a:r>
                    </a:p>
                  </a:txBody>
                  <a:tcPr/>
                </a:tc>
                <a:tc>
                  <a:txBody>
                    <a:bodyPr/>
                    <a:lstStyle/>
                    <a:p>
                      <a:pPr algn="ctr"/>
                      <a:r>
                        <a:rPr lang="en-US" sz="1200" dirty="0">
                          <a:latin typeface="Times New Roman" pitchFamily="18" charset="0"/>
                          <a:cs typeface="Times New Roman" pitchFamily="18" charset="0"/>
                        </a:rPr>
                        <a:t>Personal</a:t>
                      </a:r>
                    </a:p>
                  </a:txBody>
                  <a:tcPr/>
                </a:tc>
                <a:extLst>
                  <a:ext uri="{0D108BD9-81ED-4DB2-BD59-A6C34878D82A}">
                    <a16:rowId xmlns:a16="http://schemas.microsoft.com/office/drawing/2014/main" val="10000"/>
                  </a:ext>
                </a:extLst>
              </a:tr>
              <a:tr h="4458113">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Arial" charset="0"/>
                          <a:ea typeface="ＭＳ Ｐゴシック" pitchFamily="123" charset="-128"/>
                        </a:rPr>
                        <a:t> </a:t>
                      </a: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Termite inspector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Painter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Landscape and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gardener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Pool service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Snow removal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Home inspection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Emergency board up</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Disaster preparation and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recovery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Mover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Handyman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Electrician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House sitter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Certified Aging in Place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Specialist (CAPS)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Clutter reduction expert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Interior staging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specialist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Storage facilities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Housekeeping service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Charities that accept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donations of furniture,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clothing, and household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items</a:t>
                      </a:r>
                      <a:endParaRPr lang="en-US" sz="1000"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Elder law attorney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(wills, trusts, estates)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CPA or money manager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Financial planner, expert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on pensions, IRAs, 401k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accounts, etc.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Estate liquidator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Escrow company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Title company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1031 exchange specialist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(qualified intermediary)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Reverse mortgage lender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Reverse mortgage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counselor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Insurance agent </a:t>
                      </a:r>
                      <a:endParaRPr lang="en-US" sz="1000"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Home health-care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agency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Community service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contacts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Transitional services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contact/coach</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Grief counselor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Elder abuse resources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Ombudsman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Hospitals and clinics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Public benefits offices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Health care facilities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and levels of care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Community resources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a:ln>
                            <a:noFill/>
                          </a:ln>
                          <a:solidFill>
                            <a:schemeClr val="tx1"/>
                          </a:solidFill>
                          <a:effectLst/>
                          <a:latin typeface="Times New Roman" pitchFamily="18" charset="0"/>
                          <a:ea typeface="ＭＳ Ｐゴシック" pitchFamily="123" charset="-128"/>
                        </a:rPr>
                        <a:t>  Meals on wheels</a:t>
                      </a:r>
                      <a:endParaRPr lang="en-US" sz="1000" dirty="0"/>
                    </a:p>
                  </a:txBody>
                  <a:tcPr/>
                </a:tc>
                <a:extLst>
                  <a:ext uri="{0D108BD9-81ED-4DB2-BD59-A6C34878D82A}">
                    <a16:rowId xmlns:a16="http://schemas.microsoft.com/office/drawing/2014/main" val="10001"/>
                  </a:ext>
                </a:extLst>
              </a:tr>
            </a:tbl>
          </a:graphicData>
        </a:graphic>
      </p:graphicFrame>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1612900" y="685800"/>
            <a:ext cx="3556000" cy="2667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xfrm>
            <a:off x="685800" y="3657600"/>
            <a:ext cx="5486400" cy="480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b="1"/>
              <a:t> </a:t>
            </a:r>
            <a:r>
              <a:rPr lang="en-US" altLang="en-US" b="1">
                <a:latin typeface="Times New Roman" panose="02020603050405020304" pitchFamily="18" charset="0"/>
              </a:rPr>
              <a:t>AARP</a:t>
            </a:r>
          </a:p>
          <a:p>
            <a:pPr lvl="1" eaLnBrk="1" hangingPunct="1">
              <a:buFontTx/>
              <a:buChar char="•"/>
            </a:pPr>
            <a:r>
              <a:rPr lang="en-US" altLang="en-US" sz="1000"/>
              <a:t> </a:t>
            </a:r>
            <a:r>
              <a:rPr lang="en-US" altLang="en-US" sz="1000">
                <a:latin typeface="Times New Roman" panose="02020603050405020304" pitchFamily="18" charset="0"/>
              </a:rPr>
              <a:t>AARP is a nonprofit, nonpartisan membership organization for people age 50 and over. AARP is dedicated to enhancing quality of life for all as we age. We lead positive social change and deliver value to members through information, advocacy and service. AARP also provides a wide range of unique benefits, special products, and services for our members. These benefits include AARP Web site at www.aarp.org, "AARP The Magazine," the monthly "AARP Bulletin," and a Spanish-language newspaper, "Segunda Juventud.“ Active in every state, the District of Columbia, Puerto Rico, and the U.S. Virgin Islands, AARP celebrates the attitude that age is just a number and life is what you make it. </a:t>
            </a:r>
          </a:p>
          <a:p>
            <a:pPr lvl="1" eaLnBrk="1" hangingPunct="1">
              <a:buFontTx/>
              <a:buChar char="•"/>
            </a:pPr>
            <a:endParaRPr lang="en-US" altLang="en-US" b="1">
              <a:latin typeface="Times New Roman" panose="02020603050405020304" pitchFamily="18" charset="0"/>
            </a:endParaRPr>
          </a:p>
          <a:p>
            <a:pPr eaLnBrk="1" hangingPunct="1">
              <a:buFontTx/>
              <a:buChar char="•"/>
            </a:pPr>
            <a:r>
              <a:rPr lang="en-US" altLang="en-US" b="1">
                <a:latin typeface="Times New Roman" panose="02020603050405020304" pitchFamily="18" charset="0"/>
              </a:rPr>
              <a:t> Snap for Seniors.</a:t>
            </a:r>
          </a:p>
          <a:p>
            <a:pPr lvl="1" eaLnBrk="1" hangingPunct="1">
              <a:spcBef>
                <a:spcPct val="0"/>
              </a:spcBef>
              <a:buFontTx/>
              <a:buChar char="•"/>
            </a:pPr>
            <a:r>
              <a:rPr lang="en-US" altLang="en-US" sz="1000">
                <a:latin typeface="Times New Roman" panose="02020603050405020304" pitchFamily="18" charset="0"/>
              </a:rPr>
              <a:t> SNAPforSeniors is a Seattle-based information company which has developed the most current and comprehensive database of senior housing communities in the U.S. We license our data and search tools to leading corporate, non-profit and governmental websites. We are a mission driven company dedicated to improving the outcomes of senior housing decisions by making the best information available to consumers and their advocates.</a:t>
            </a:r>
            <a:r>
              <a:rPr lang="en-US" altLang="en-US" sz="1000"/>
              <a:t> </a:t>
            </a:r>
          </a:p>
          <a:p>
            <a:pPr lvl="1" eaLnBrk="1" hangingPunct="1">
              <a:spcBef>
                <a:spcPct val="0"/>
              </a:spcBef>
              <a:buFontTx/>
              <a:buChar char="•"/>
            </a:pPr>
            <a:endParaRPr lang="en-US" altLang="en-US" b="1">
              <a:latin typeface="Times New Roman" panose="02020603050405020304" pitchFamily="18" charset="0"/>
            </a:endParaRPr>
          </a:p>
          <a:p>
            <a:pPr eaLnBrk="1" hangingPunct="1">
              <a:spcBef>
                <a:spcPct val="0"/>
              </a:spcBef>
              <a:buFontTx/>
              <a:buChar char="•"/>
            </a:pPr>
            <a:r>
              <a:rPr lang="en-US" altLang="en-US" b="1">
                <a:latin typeface="Times New Roman" panose="02020603050405020304" pitchFamily="18" charset="0"/>
              </a:rPr>
              <a:t> MoveSeniors.com</a:t>
            </a:r>
            <a:r>
              <a:rPr lang="en-US" altLang="en-US">
                <a:latin typeface="Times New Roman" panose="02020603050405020304" pitchFamily="18" charset="0"/>
              </a:rPr>
              <a:t> </a:t>
            </a:r>
          </a:p>
          <a:p>
            <a:pPr lvl="1" eaLnBrk="1" hangingPunct="1">
              <a:spcBef>
                <a:spcPct val="0"/>
              </a:spcBef>
              <a:buFontTx/>
              <a:buChar char="•"/>
            </a:pPr>
            <a:r>
              <a:rPr lang="en-US" altLang="en-US" sz="1000">
                <a:latin typeface="Times New Roman" panose="02020603050405020304" pitchFamily="18" charset="0"/>
              </a:rPr>
              <a:t>Senior client home transitions often require knowledge and services beyond the scope of traditional moving. Certified Relocation &amp;Transition Specialists (CRTS)™ help clients move forward with their decision to relocate. A CRTS manages items such as space planning, downsizing, packing, move oversight,  senior living , asset management, hoarding, dementia, chronic conditions and new home resettlement. CRTS  understand legal and ethical considerations that accompany senior home transitions. All CRTS meet ongoing insurance, background check, examination and continuing education requirements.   CRTS are familiar with the SRES Realtor commitment to the senior population and make perfect resource and referral partners to help move your client forward.  Log on to MoveSeniors.com today and find a qualified CRTS near you!</a:t>
            </a:r>
          </a:p>
          <a:p>
            <a:endParaRPr lang="en-US" altLang="en-US"/>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2552B0C-9A41-4ED8-912E-81E3273A30A1}" type="slidenum">
              <a:rPr lang="en-US" altLang="en-US" smtClean="0"/>
              <a:pPr>
                <a:spcBef>
                  <a:spcPct val="0"/>
                </a:spcBef>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Char char="•"/>
            </a:pPr>
            <a:r>
              <a:rPr lang="en-US" altLang="en-US" sz="1100">
                <a:latin typeface="Times New Roman" panose="02020603050405020304" pitchFamily="18" charset="0"/>
              </a:rPr>
              <a:t> Access the member’s portion at www.seniorsrealestate.com to find a list of Senior Resources.</a:t>
            </a:r>
          </a:p>
          <a:p>
            <a:pPr eaLnBrk="1" hangingPunct="1">
              <a:buFontTx/>
              <a:buChar char="•"/>
            </a:pPr>
            <a:r>
              <a:rPr lang="en-US" altLang="en-US" sz="1100">
                <a:latin typeface="Times New Roman" panose="02020603050405020304" pitchFamily="18" charset="0"/>
              </a:rPr>
              <a:t> Also available at www.seniorsrealestate.com are the </a:t>
            </a:r>
            <a:r>
              <a:rPr lang="en-US" altLang="en-US" sz="1100" i="1">
                <a:latin typeface="Times New Roman" panose="02020603050405020304" pitchFamily="18" charset="0"/>
              </a:rPr>
              <a:t>Moving Forward: 50 and Beyond Home Buyer</a:t>
            </a:r>
            <a:r>
              <a:rPr lang="en-US" altLang="en-US" sz="1100">
                <a:latin typeface="Times New Roman" panose="02020603050405020304" pitchFamily="18" charset="0"/>
              </a:rPr>
              <a:t> and </a:t>
            </a:r>
            <a:r>
              <a:rPr lang="en-US" altLang="en-US" sz="1100" i="1">
                <a:latin typeface="Times New Roman" panose="02020603050405020304" pitchFamily="18" charset="0"/>
              </a:rPr>
              <a:t>Seller</a:t>
            </a:r>
            <a:r>
              <a:rPr lang="en-US" altLang="en-US" sz="1100">
                <a:latin typeface="Times New Roman" panose="02020603050405020304" pitchFamily="18" charset="0"/>
              </a:rPr>
              <a:t> surveys available for purchase.</a:t>
            </a:r>
          </a:p>
          <a:p>
            <a:pPr lvl="1" eaLnBrk="1" hangingPunct="1">
              <a:buFontTx/>
              <a:buChar char="•"/>
            </a:pPr>
            <a:r>
              <a:rPr lang="en-US" altLang="en-US" sz="1100" b="1">
                <a:latin typeface="Times New Roman" panose="02020603050405020304" pitchFamily="18" charset="0"/>
              </a:rPr>
              <a:t> </a:t>
            </a:r>
            <a:r>
              <a:rPr lang="en-US" altLang="en-US" sz="1100" b="1" i="1">
                <a:latin typeface="Times New Roman" panose="02020603050405020304" pitchFamily="18" charset="0"/>
              </a:rPr>
              <a:t>Moving Forward: 50 &amp; Beyond - Home Seller Survey</a:t>
            </a:r>
            <a:br>
              <a:rPr lang="en-US" altLang="en-US" sz="1100" i="1">
                <a:latin typeface="Times New Roman" panose="02020603050405020304" pitchFamily="18" charset="0"/>
              </a:rPr>
            </a:br>
            <a:r>
              <a:rPr lang="en-US" altLang="en-US" sz="1100">
                <a:latin typeface="Times New Roman" panose="02020603050405020304" pitchFamily="18" charset="0"/>
              </a:rPr>
              <a:t>	Tap into the Fastest Growing Market with brand new research offered 	by the SRES Council. Gain insight on senior marketing strategies. 	Learn about demographics, Internet trends, geographic patterns, top 	selling points for Seniors, and motivations for relocating. </a:t>
            </a:r>
          </a:p>
          <a:p>
            <a:pPr lvl="1" eaLnBrk="1" hangingPunct="1">
              <a:buFontTx/>
              <a:buChar char="•"/>
            </a:pPr>
            <a:r>
              <a:rPr lang="en-US" altLang="en-US" sz="1100">
                <a:latin typeface="Times New Roman" panose="02020603050405020304" pitchFamily="18" charset="0"/>
              </a:rPr>
              <a:t> </a:t>
            </a:r>
            <a:r>
              <a:rPr lang="en-US" altLang="en-US" sz="1100" b="1" i="1">
                <a:latin typeface="Times New Roman" panose="02020603050405020304" pitchFamily="18" charset="0"/>
              </a:rPr>
              <a:t>Moving Forward: 50 &amp; Beyond - Home Buyer Survey</a:t>
            </a:r>
            <a:br>
              <a:rPr lang="en-US" altLang="en-US" sz="1100" i="1">
                <a:latin typeface="Times New Roman" panose="02020603050405020304" pitchFamily="18" charset="0"/>
              </a:rPr>
            </a:br>
            <a:r>
              <a:rPr lang="en-US" altLang="en-US" sz="1100">
                <a:latin typeface="Times New Roman" panose="02020603050405020304" pitchFamily="18" charset="0"/>
              </a:rPr>
              <a:t>	Tap into the top home buyer market with brand new research offered 	by the SRES Council.  This 2005 survey profiles today's Senior home 	buying trends, demographics, and more. What are Seniors shopping 	for and how can you become their REALTOR® of choice? Gain 	insight and 	marketing strategies by learning what motivates Seniors to relocate and how 	you can help with their practical needs. </a:t>
            </a:r>
          </a:p>
          <a:p>
            <a:endParaRPr lang="en-US"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37E683C-1F92-4D8C-A8BD-5240650983CC}" type="slidenum">
              <a:rPr lang="en-US" altLang="en-US" smtClean="0"/>
              <a:pPr>
                <a:spcBef>
                  <a:spcPct val="0"/>
                </a:spcBef>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32A4D4C-072D-42CB-B683-FB4A8F2FF7FD}" type="slidenum">
              <a:rPr lang="en-US" altLang="en-US" smtClean="0"/>
              <a:pPr>
                <a:spcBef>
                  <a:spcPct val="0"/>
                </a:spcBef>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02FD74-940A-4DDF-8EAB-10B9BF763566}" type="slidenum">
              <a:rPr lang="en-US" altLang="en-US" smtClean="0"/>
              <a:pPr>
                <a:spcBef>
                  <a:spcPct val="0"/>
                </a:spcBef>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27CE4A9-BF6A-4ECB-AB56-044BE0E4DA24}" type="slidenum">
              <a:rPr lang="en-US" altLang="en-US" smtClean="0"/>
              <a:pPr>
                <a:spcBef>
                  <a:spcPct val="0"/>
                </a:spcBef>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6D4AC75-F9DF-459B-A16C-685D13F34CFF}" type="slidenum">
              <a:rPr lang="en-US" altLang="en-US" smtClean="0"/>
              <a:pPr>
                <a:spcBef>
                  <a:spcPct val="0"/>
                </a:spcBef>
              </a:pPr>
              <a:t>17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CDEE9FA-93FC-422B-A24A-AC05862CDC25}" type="datetimeFigureOut">
              <a:rPr lang="en-US"/>
              <a:pPr>
                <a:defRPr/>
              </a:pPr>
              <a:t>2/22/2017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FE9BE7-DE23-4C93-BD07-B94560526871}" type="slidenum">
              <a:rPr lang="en-US" altLang="en-US"/>
              <a:pPr>
                <a:defRPr/>
              </a:pPr>
              <a:t>‹#›</a:t>
            </a:fld>
            <a:endParaRPr lang="en-US" altLang="en-US"/>
          </a:p>
        </p:txBody>
      </p:sp>
    </p:spTree>
    <p:extLst>
      <p:ext uri="{BB962C8B-B14F-4D97-AF65-F5344CB8AC3E}">
        <p14:creationId xmlns:p14="http://schemas.microsoft.com/office/powerpoint/2010/main" val="2467466709"/>
      </p:ext>
    </p:extLst>
  </p:cSld>
  <p:clrMapOvr>
    <a:masterClrMapping/>
  </p:clrMapOvr>
  <p:transition advClick="0" advTm="15000">
    <p:push dir="u"/>
    <p:sndAc>
      <p:stSnd>
        <p:snd r:embed="rId1" name="all-for-coffee-and-wine.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03AC3E9-68A3-4328-B1C1-7BAF20D3ACBB}" type="datetimeFigureOut">
              <a:rPr lang="en-US"/>
              <a:pPr>
                <a:defRPr/>
              </a:pPr>
              <a:t>2/22/2017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AEBAEA5-1FEE-4364-9E74-4E219B291B86}" type="slidenum">
              <a:rPr lang="en-US" altLang="en-US"/>
              <a:pPr>
                <a:defRPr/>
              </a:pPr>
              <a:t>‹#›</a:t>
            </a:fld>
            <a:endParaRPr lang="en-US" altLang="en-US"/>
          </a:p>
        </p:txBody>
      </p:sp>
    </p:spTree>
    <p:extLst>
      <p:ext uri="{BB962C8B-B14F-4D97-AF65-F5344CB8AC3E}">
        <p14:creationId xmlns:p14="http://schemas.microsoft.com/office/powerpoint/2010/main" val="3894900486"/>
      </p:ext>
    </p:extLst>
  </p:cSld>
  <p:clrMapOvr>
    <a:masterClrMapping/>
  </p:clrMapOvr>
  <p:transition advClick="0" advTm="15000">
    <p:push dir="u"/>
    <p:sndAc>
      <p:stSnd>
        <p:snd r:embed="rId1" name="all-for-coffee-and-wine.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36FDB6F-D4CA-49DD-81E2-E47F95AE4687}" type="datetimeFigureOut">
              <a:rPr lang="en-US"/>
              <a:pPr>
                <a:defRPr/>
              </a:pPr>
              <a:t>2/22/2017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497921-E94D-4747-90D0-26AE6B30C8E4}" type="slidenum">
              <a:rPr lang="en-US" altLang="en-US"/>
              <a:pPr>
                <a:defRPr/>
              </a:pPr>
              <a:t>‹#›</a:t>
            </a:fld>
            <a:endParaRPr lang="en-US" altLang="en-US"/>
          </a:p>
        </p:txBody>
      </p:sp>
    </p:spTree>
    <p:extLst>
      <p:ext uri="{BB962C8B-B14F-4D97-AF65-F5344CB8AC3E}">
        <p14:creationId xmlns:p14="http://schemas.microsoft.com/office/powerpoint/2010/main" val="2395806932"/>
      </p:ext>
    </p:extLst>
  </p:cSld>
  <p:clrMapOvr>
    <a:masterClrMapping/>
  </p:clrMapOvr>
  <p:transition advClick="0" advTm="15000">
    <p:push dir="u"/>
    <p:sndAc>
      <p:stSnd>
        <p:snd r:embed="rId1" name="all-for-coffee-and-wine.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8FA103-06FE-4033-959C-5AE10B5C2FA6}" type="datetimeFigureOut">
              <a:rPr lang="en-US"/>
              <a:pPr>
                <a:defRPr/>
              </a:pPr>
              <a:t>2/22/2017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1296A18-7FF2-4868-B1D6-A322B8B60F1F}" type="slidenum">
              <a:rPr lang="en-US" altLang="en-US"/>
              <a:pPr>
                <a:defRPr/>
              </a:pPr>
              <a:t>‹#›</a:t>
            </a:fld>
            <a:endParaRPr lang="en-US" altLang="en-US"/>
          </a:p>
        </p:txBody>
      </p:sp>
    </p:spTree>
    <p:extLst>
      <p:ext uri="{BB962C8B-B14F-4D97-AF65-F5344CB8AC3E}">
        <p14:creationId xmlns:p14="http://schemas.microsoft.com/office/powerpoint/2010/main" val="26267524"/>
      </p:ext>
    </p:extLst>
  </p:cSld>
  <p:clrMapOvr>
    <a:masterClrMapping/>
  </p:clrMapOvr>
  <p:transition advClick="0" advTm="15000">
    <p:push dir="u"/>
    <p:sndAc>
      <p:stSnd>
        <p:snd r:embed="rId1" name="all-for-coffee-and-wine.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2228579-55C4-4988-BE31-7F4F411CF640}" type="datetimeFigureOut">
              <a:rPr lang="en-US"/>
              <a:pPr>
                <a:defRPr/>
              </a:pPr>
              <a:t>2/22/2017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81EBE3C-8E32-4464-86CD-1EB00B26F3EF}" type="slidenum">
              <a:rPr lang="en-US" altLang="en-US"/>
              <a:pPr>
                <a:defRPr/>
              </a:pPr>
              <a:t>‹#›</a:t>
            </a:fld>
            <a:endParaRPr lang="en-US" altLang="en-US"/>
          </a:p>
        </p:txBody>
      </p:sp>
    </p:spTree>
    <p:extLst>
      <p:ext uri="{BB962C8B-B14F-4D97-AF65-F5344CB8AC3E}">
        <p14:creationId xmlns:p14="http://schemas.microsoft.com/office/powerpoint/2010/main" val="289518212"/>
      </p:ext>
    </p:extLst>
  </p:cSld>
  <p:clrMapOvr>
    <a:masterClrMapping/>
  </p:clrMapOvr>
  <p:transition advClick="0" advTm="15000">
    <p:push dir="u"/>
    <p:sndAc>
      <p:stSnd>
        <p:snd r:embed="rId1" name="all-for-coffee-and-wine.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F80DD9F-5408-4EE3-A0BC-C0EACD2046AD}" type="datetimeFigureOut">
              <a:rPr lang="en-US"/>
              <a:pPr>
                <a:defRPr/>
              </a:pPr>
              <a:t>2/22/2017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535D3F3-73C0-4100-9C51-4DF990E6BE52}" type="slidenum">
              <a:rPr lang="en-US" altLang="en-US"/>
              <a:pPr>
                <a:defRPr/>
              </a:pPr>
              <a:t>‹#›</a:t>
            </a:fld>
            <a:endParaRPr lang="en-US" altLang="en-US"/>
          </a:p>
        </p:txBody>
      </p:sp>
    </p:spTree>
    <p:extLst>
      <p:ext uri="{BB962C8B-B14F-4D97-AF65-F5344CB8AC3E}">
        <p14:creationId xmlns:p14="http://schemas.microsoft.com/office/powerpoint/2010/main" val="2982960339"/>
      </p:ext>
    </p:extLst>
  </p:cSld>
  <p:clrMapOvr>
    <a:masterClrMapping/>
  </p:clrMapOvr>
  <p:transition advClick="0" advTm="15000">
    <p:push dir="u"/>
    <p:sndAc>
      <p:stSnd>
        <p:snd r:embed="rId1" name="all-for-coffee-and-wine.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7B0492A-4B63-4F54-8D0A-52341399A6D0}" type="datetimeFigureOut">
              <a:rPr lang="en-US"/>
              <a:pPr>
                <a:defRPr/>
              </a:pPr>
              <a:t>2/22/2017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BB05F17-B458-463F-A02F-86E8B83ECBFF}" type="slidenum">
              <a:rPr lang="en-US" altLang="en-US"/>
              <a:pPr>
                <a:defRPr/>
              </a:pPr>
              <a:t>‹#›</a:t>
            </a:fld>
            <a:endParaRPr lang="en-US" altLang="en-US"/>
          </a:p>
        </p:txBody>
      </p:sp>
    </p:spTree>
    <p:extLst>
      <p:ext uri="{BB962C8B-B14F-4D97-AF65-F5344CB8AC3E}">
        <p14:creationId xmlns:p14="http://schemas.microsoft.com/office/powerpoint/2010/main" val="289175491"/>
      </p:ext>
    </p:extLst>
  </p:cSld>
  <p:clrMapOvr>
    <a:masterClrMapping/>
  </p:clrMapOvr>
  <p:transition advClick="0" advTm="15000">
    <p:push dir="u"/>
    <p:sndAc>
      <p:stSnd>
        <p:snd r:embed="rId1" name="all-for-coffee-and-wine.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E57B6CB-7109-44B9-A5E8-C16EED81F07F}" type="datetimeFigureOut">
              <a:rPr lang="en-US"/>
              <a:pPr>
                <a:defRPr/>
              </a:pPr>
              <a:t>2/22/2017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64B3900-D565-491B-9A32-AA7E45C95837}" type="slidenum">
              <a:rPr lang="en-US" altLang="en-US"/>
              <a:pPr>
                <a:defRPr/>
              </a:pPr>
              <a:t>‹#›</a:t>
            </a:fld>
            <a:endParaRPr lang="en-US" altLang="en-US"/>
          </a:p>
        </p:txBody>
      </p:sp>
    </p:spTree>
    <p:extLst>
      <p:ext uri="{BB962C8B-B14F-4D97-AF65-F5344CB8AC3E}">
        <p14:creationId xmlns:p14="http://schemas.microsoft.com/office/powerpoint/2010/main" val="3342858083"/>
      </p:ext>
    </p:extLst>
  </p:cSld>
  <p:clrMapOvr>
    <a:masterClrMapping/>
  </p:clrMapOvr>
  <p:transition advClick="0" advTm="15000">
    <p:push dir="u"/>
    <p:sndAc>
      <p:stSnd>
        <p:snd r:embed="rId1" name="all-for-coffee-and-wine.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396F6D5-6CB6-4ADC-84D2-1BDB3DEFCCD2}" type="datetimeFigureOut">
              <a:rPr lang="en-US"/>
              <a:pPr>
                <a:defRPr/>
              </a:pPr>
              <a:t>2/22/2017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7AA20A6-7BBC-43DE-9F10-94B7973FBB7C}" type="slidenum">
              <a:rPr lang="en-US" altLang="en-US"/>
              <a:pPr>
                <a:defRPr/>
              </a:pPr>
              <a:t>‹#›</a:t>
            </a:fld>
            <a:endParaRPr lang="en-US" altLang="en-US"/>
          </a:p>
        </p:txBody>
      </p:sp>
    </p:spTree>
    <p:extLst>
      <p:ext uri="{BB962C8B-B14F-4D97-AF65-F5344CB8AC3E}">
        <p14:creationId xmlns:p14="http://schemas.microsoft.com/office/powerpoint/2010/main" val="1253044300"/>
      </p:ext>
    </p:extLst>
  </p:cSld>
  <p:clrMapOvr>
    <a:masterClrMapping/>
  </p:clrMapOvr>
  <p:transition advClick="0" advTm="15000">
    <p:push dir="u"/>
    <p:sndAc>
      <p:stSnd>
        <p:snd r:embed="rId1" name="all-for-coffee-and-wine.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405E241-AC4C-456D-A0CE-4C2AB6853468}" type="datetimeFigureOut">
              <a:rPr lang="en-US"/>
              <a:pPr>
                <a:defRPr/>
              </a:pPr>
              <a:t>2/22/2017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B04A0D-A0A5-4EB7-B913-CFE9DD0FBB52}" type="slidenum">
              <a:rPr lang="en-US" altLang="en-US"/>
              <a:pPr>
                <a:defRPr/>
              </a:pPr>
              <a:t>‹#›</a:t>
            </a:fld>
            <a:endParaRPr lang="en-US" altLang="en-US"/>
          </a:p>
        </p:txBody>
      </p:sp>
    </p:spTree>
    <p:extLst>
      <p:ext uri="{BB962C8B-B14F-4D97-AF65-F5344CB8AC3E}">
        <p14:creationId xmlns:p14="http://schemas.microsoft.com/office/powerpoint/2010/main" val="1256972548"/>
      </p:ext>
    </p:extLst>
  </p:cSld>
  <p:clrMapOvr>
    <a:masterClrMapping/>
  </p:clrMapOvr>
  <p:transition advClick="0" advTm="15000">
    <p:push dir="u"/>
    <p:sndAc>
      <p:stSnd>
        <p:snd r:embed="rId1" name="all-for-coffee-and-wine.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BC7CEF5-A656-4314-80B9-5D4FE8F46D64}" type="datetimeFigureOut">
              <a:rPr lang="en-US"/>
              <a:pPr>
                <a:defRPr/>
              </a:pPr>
              <a:t>2/22/2017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376F210-3719-482A-A27B-193BFAB06DF5}" type="slidenum">
              <a:rPr lang="en-US" altLang="en-US"/>
              <a:pPr>
                <a:defRPr/>
              </a:pPr>
              <a:t>‹#›</a:t>
            </a:fld>
            <a:endParaRPr lang="en-US" altLang="en-US"/>
          </a:p>
        </p:txBody>
      </p:sp>
    </p:spTree>
    <p:extLst>
      <p:ext uri="{BB962C8B-B14F-4D97-AF65-F5344CB8AC3E}">
        <p14:creationId xmlns:p14="http://schemas.microsoft.com/office/powerpoint/2010/main" val="2764527959"/>
      </p:ext>
    </p:extLst>
  </p:cSld>
  <p:clrMapOvr>
    <a:masterClrMapping/>
  </p:clrMapOvr>
  <p:transition advClick="0" advTm="15000">
    <p:push dir="u"/>
    <p:sndAc>
      <p:stSnd>
        <p:snd r:embed="rId1" name="all-for-coffee-and-wine.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07C4F2FE-53AB-41B6-B21F-3B1B16D3065D}" type="datetimeFigureOut">
              <a:rPr lang="en-US"/>
              <a:pPr>
                <a:defRPr/>
              </a:pPr>
              <a:t>2/22/2017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FEF349EB-029A-4FE9-8E5C-88E3A055D60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15000">
    <p:push dir="u"/>
    <p:sndAc>
      <p:stSnd>
        <p:snd r:embed="rId13" name="all-for-coffee-and-wine.wav"/>
      </p:stSnd>
    </p:sndAc>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7.xml"/><Relationship Id="rId7" Type="http://schemas.openxmlformats.org/officeDocument/2006/relationships/image" Target="../media/image3.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eg"/><Relationship Id="rId5" Type="http://schemas.openxmlformats.org/officeDocument/2006/relationships/image" Target="../media/image1.jpe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2.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png"/><Relationship Id="rId4" Type="http://schemas.openxmlformats.org/officeDocument/2006/relationships/diagramLayout" Target="../diagrams/layout1.xml"/><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4.png"/><Relationship Id="rId7"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6.jpe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7.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19.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6" descr="SRES_Logo_w_ta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304800"/>
            <a:ext cx="5562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Box 18"/>
          <p:cNvSpPr txBox="1">
            <a:spLocks noChangeArrowheads="1"/>
          </p:cNvSpPr>
          <p:nvPr/>
        </p:nvSpPr>
        <p:spPr bwMode="auto">
          <a:xfrm>
            <a:off x="4572000" y="4267200"/>
            <a:ext cx="419100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latin typeface="Times New Roman" panose="02020603050405020304" pitchFamily="18" charset="0"/>
                <a:cs typeface="Times New Roman" panose="02020603050405020304" pitchFamily="18" charset="0"/>
              </a:rPr>
              <a:t>Seniors Real Estate Specialist®</a:t>
            </a:r>
          </a:p>
          <a:p>
            <a:pPr eaLnBrk="1" hangingPunct="1">
              <a:spcBef>
                <a:spcPct val="0"/>
              </a:spcBef>
              <a:buFontTx/>
              <a:buNone/>
            </a:pPr>
            <a:r>
              <a:rPr lang="en-US" altLang="en-US" sz="1400">
                <a:latin typeface="Times New Roman" panose="02020603050405020304" pitchFamily="18" charset="0"/>
                <a:cs typeface="Times New Roman" panose="02020603050405020304" pitchFamily="18" charset="0"/>
              </a:rPr>
              <a:t>CalBRE # 01892875</a:t>
            </a:r>
          </a:p>
          <a:p>
            <a:pPr eaLnBrk="1" hangingPunct="1">
              <a:spcBef>
                <a:spcPct val="0"/>
              </a:spcBef>
              <a:buFontTx/>
              <a:buNone/>
            </a:pPr>
            <a:endParaRPr lang="en-US" altLang="en-US" sz="2400">
              <a:latin typeface="Times New Roman" panose="02020603050405020304" pitchFamily="18" charset="0"/>
              <a:cs typeface="Times New Roman" panose="02020603050405020304" pitchFamily="18" charset="0"/>
            </a:endParaRPr>
          </a:p>
        </p:txBody>
      </p:sp>
      <p:pic>
        <p:nvPicPr>
          <p:cNvPr id="3076" name="Picture 5" descr="SBP0155552.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7" descr="REALTORPin1"/>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 y="5943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5257800"/>
            <a:ext cx="119856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600200" y="5826125"/>
            <a:ext cx="838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unrise-without-you">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733800" y="3207644"/>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5" descr="SRES_Logo_w_ta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p:cNvSpPr/>
          <p:nvPr/>
        </p:nvSpPr>
        <p:spPr>
          <a:xfrm>
            <a:off x="3352800" y="2438400"/>
            <a:ext cx="5105400" cy="593725"/>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228600" indent="-228600" eaLnBrk="1" hangingPunct="1">
              <a:lnSpc>
                <a:spcPct val="105000"/>
              </a:lnSpc>
              <a:spcBef>
                <a:spcPct val="50000"/>
              </a:spcBef>
              <a:buClr>
                <a:schemeClr val="folHlink"/>
              </a:buClr>
              <a:defRPr/>
            </a:pPr>
            <a:r>
              <a:rPr lang="en-US" dirty="0">
                <a:solidFill>
                  <a:schemeClr val="tx1"/>
                </a:solidFill>
                <a:latin typeface="Times New Roman" pitchFamily="18" charset="0"/>
              </a:rPr>
              <a:t>	SRES</a:t>
            </a:r>
            <a:r>
              <a:rPr lang="en-US" baseline="30000" dirty="0">
                <a:solidFill>
                  <a:schemeClr val="tx1"/>
                </a:solidFill>
                <a:latin typeface="Times New Roman" pitchFamily="18" charset="0"/>
                <a:cs typeface="Arial" charset="0"/>
              </a:rPr>
              <a:t>®</a:t>
            </a:r>
            <a:r>
              <a:rPr lang="en-US" dirty="0">
                <a:solidFill>
                  <a:schemeClr val="tx1"/>
                </a:solidFill>
                <a:latin typeface="Times New Roman" pitchFamily="18" charset="0"/>
              </a:rPr>
              <a:t> stands for Seniors Real Estate Specialist.</a:t>
            </a:r>
          </a:p>
        </p:txBody>
      </p:sp>
      <p:sp>
        <p:nvSpPr>
          <p:cNvPr id="5" name="Rounded Rectangle 4"/>
          <p:cNvSpPr/>
          <p:nvPr/>
        </p:nvSpPr>
        <p:spPr>
          <a:xfrm>
            <a:off x="3352800" y="3200400"/>
            <a:ext cx="5105400" cy="9144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eaLnBrk="1" hangingPunct="1">
              <a:lnSpc>
                <a:spcPct val="105000"/>
              </a:lnSpc>
              <a:spcBef>
                <a:spcPct val="50000"/>
              </a:spcBef>
              <a:buClr>
                <a:schemeClr val="folHlink"/>
              </a:buClr>
              <a:defRPr/>
            </a:pPr>
            <a:r>
              <a:rPr lang="en-US" dirty="0">
                <a:solidFill>
                  <a:schemeClr val="tx1"/>
                </a:solidFill>
                <a:latin typeface="Times New Roman" pitchFamily="18" charset="0"/>
              </a:rPr>
              <a:t>	REALTORS</a:t>
            </a:r>
            <a:r>
              <a:rPr lang="en-US" baseline="30000" dirty="0">
                <a:solidFill>
                  <a:schemeClr val="tx1"/>
                </a:solidFill>
                <a:latin typeface="Times New Roman" pitchFamily="18" charset="0"/>
                <a:cs typeface="Arial" charset="0"/>
              </a:rPr>
              <a:t>®</a:t>
            </a:r>
            <a:r>
              <a:rPr lang="en-US" dirty="0">
                <a:solidFill>
                  <a:schemeClr val="tx1"/>
                </a:solidFill>
                <a:latin typeface="Times New Roman" pitchFamily="18" charset="0"/>
              </a:rPr>
              <a:t> with the SRES</a:t>
            </a:r>
            <a:r>
              <a:rPr lang="en-US" baseline="30000" dirty="0">
                <a:solidFill>
                  <a:schemeClr val="tx1"/>
                </a:solidFill>
                <a:latin typeface="Times New Roman" pitchFamily="18" charset="0"/>
                <a:cs typeface="Arial" charset="0"/>
              </a:rPr>
              <a:t>®</a:t>
            </a:r>
            <a:r>
              <a:rPr lang="en-US" dirty="0">
                <a:solidFill>
                  <a:schemeClr val="tx1"/>
                </a:solidFill>
                <a:latin typeface="Times New Roman" pitchFamily="18" charset="0"/>
              </a:rPr>
              <a:t> designation are specifically trained to serve the needs and interests of real estate buyers and sellers age 50+.</a:t>
            </a:r>
          </a:p>
        </p:txBody>
      </p:sp>
      <p:sp>
        <p:nvSpPr>
          <p:cNvPr id="6" name="Rounded Rectangle 5"/>
          <p:cNvSpPr/>
          <p:nvPr/>
        </p:nvSpPr>
        <p:spPr>
          <a:xfrm>
            <a:off x="3352800" y="4191000"/>
            <a:ext cx="5105400" cy="9144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eaLnBrk="1" hangingPunct="1">
              <a:buClr>
                <a:srgbClr val="A12584"/>
              </a:buClr>
              <a:defRPr/>
            </a:pPr>
            <a:r>
              <a:rPr lang="en-US" dirty="0">
                <a:solidFill>
                  <a:schemeClr val="tx1"/>
                </a:solidFill>
                <a:latin typeface="Times New Roman" pitchFamily="18" charset="0"/>
              </a:rPr>
              <a:t>	SRES</a:t>
            </a:r>
            <a:r>
              <a:rPr lang="en-US" baseline="30000" dirty="0">
                <a:solidFill>
                  <a:schemeClr val="tx1"/>
                </a:solidFill>
                <a:latin typeface="Times New Roman" pitchFamily="18" charset="0"/>
              </a:rPr>
              <a:t>®</a:t>
            </a:r>
            <a:r>
              <a:rPr lang="en-US" dirty="0">
                <a:solidFill>
                  <a:schemeClr val="tx1"/>
                </a:solidFill>
                <a:latin typeface="Times New Roman" pitchFamily="18" charset="0"/>
              </a:rPr>
              <a:t> Designees join an elite group of real estate professionals serving the 50+ market. Currently, there are over 16,000 designees.</a:t>
            </a:r>
          </a:p>
        </p:txBody>
      </p:sp>
      <p:sp>
        <p:nvSpPr>
          <p:cNvPr id="7" name="Rounded Rectangle 6"/>
          <p:cNvSpPr/>
          <p:nvPr/>
        </p:nvSpPr>
        <p:spPr>
          <a:xfrm>
            <a:off x="3352800" y="5105400"/>
            <a:ext cx="5105400" cy="9144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eaLnBrk="1" hangingPunct="1">
              <a:buClr>
                <a:srgbClr val="A12584"/>
              </a:buClr>
              <a:defRPr/>
            </a:pPr>
            <a:r>
              <a:rPr lang="en-US" dirty="0">
                <a:solidFill>
                  <a:schemeClr val="tx1"/>
                </a:solidFill>
                <a:latin typeface="Times New Roman" pitchFamily="18" charset="0"/>
              </a:rPr>
              <a:t>	SRES</a:t>
            </a:r>
            <a:r>
              <a:rPr lang="en-US" baseline="30000" dirty="0">
                <a:solidFill>
                  <a:schemeClr val="tx1"/>
                </a:solidFill>
                <a:latin typeface="Times New Roman" pitchFamily="18" charset="0"/>
              </a:rPr>
              <a:t>®</a:t>
            </a:r>
            <a:r>
              <a:rPr lang="en-US" dirty="0">
                <a:solidFill>
                  <a:schemeClr val="tx1"/>
                </a:solidFill>
                <a:latin typeface="Times New Roman" pitchFamily="18" charset="0"/>
              </a:rPr>
              <a:t> is the only “seniors real estate” designation recognized by NAR. </a:t>
            </a:r>
          </a:p>
        </p:txBody>
      </p:sp>
      <p:pic>
        <p:nvPicPr>
          <p:cNvPr id="5127" name="Picture 7" descr="SBP015555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9"/>
          <p:cNvSpPr/>
          <p:nvPr/>
        </p:nvSpPr>
        <p:spPr>
          <a:xfrm>
            <a:off x="3352800" y="1524000"/>
            <a:ext cx="5105400" cy="822325"/>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eaLnBrk="1" hangingPunct="1">
              <a:defRPr/>
            </a:pPr>
            <a:r>
              <a:rPr lang="en-US" dirty="0">
                <a:solidFill>
                  <a:schemeClr val="tx1"/>
                </a:solidFill>
                <a:latin typeface="Times New Roman" pitchFamily="18" charset="0"/>
              </a:rPr>
              <a:t>In June 2007, the NAR established </a:t>
            </a:r>
            <a:r>
              <a:rPr lang="en-US" dirty="0">
                <a:solidFill>
                  <a:schemeClr val="tx1"/>
                </a:solidFill>
                <a:latin typeface="Times New Roman" pitchFamily="18" charset="0"/>
                <a:cs typeface="Arial" charset="0"/>
              </a:rPr>
              <a:t>the SRES</a:t>
            </a:r>
            <a:r>
              <a:rPr lang="en-US" baseline="30000" dirty="0">
                <a:solidFill>
                  <a:schemeClr val="tx1"/>
                </a:solidFill>
                <a:latin typeface="Times New Roman" pitchFamily="18" charset="0"/>
                <a:cs typeface="Arial" charset="0"/>
              </a:rPr>
              <a:t>®</a:t>
            </a:r>
            <a:r>
              <a:rPr lang="en-US" dirty="0">
                <a:solidFill>
                  <a:schemeClr val="tx1"/>
                </a:solidFill>
                <a:latin typeface="Times New Roman" pitchFamily="18" charset="0"/>
                <a:cs typeface="Arial" charset="0"/>
              </a:rPr>
              <a:t> Council, which confers the SRES</a:t>
            </a:r>
            <a:r>
              <a:rPr lang="en-US" baseline="30000" dirty="0">
                <a:solidFill>
                  <a:schemeClr val="tx1"/>
                </a:solidFill>
                <a:latin typeface="Times New Roman" pitchFamily="18" charset="0"/>
                <a:cs typeface="Arial" charset="0"/>
              </a:rPr>
              <a:t>®</a:t>
            </a:r>
            <a:r>
              <a:rPr lang="en-US" dirty="0">
                <a:solidFill>
                  <a:schemeClr val="tx1"/>
                </a:solidFill>
                <a:latin typeface="Times New Roman" pitchFamily="18" charset="0"/>
                <a:cs typeface="Arial" charset="0"/>
              </a:rPr>
              <a:t> designation.</a:t>
            </a:r>
            <a:endParaRPr lang="en-US" dirty="0"/>
          </a:p>
        </p:txBody>
      </p:sp>
      <p:pic>
        <p:nvPicPr>
          <p:cNvPr id="11" name="Picture 7" descr="REALTORPin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33400" y="5986463"/>
            <a:ext cx="838200" cy="636587"/>
          </a:xfrm>
          <a:prstGeom prst="rect">
            <a:avLst/>
          </a:prstGeom>
          <a:ln>
            <a:noFill/>
          </a:ln>
          <a:effectLst>
            <a:outerShdw blurRad="190500" algn="tl" rotWithShape="0">
              <a:srgbClr val="000000">
                <a:alpha val="70000"/>
              </a:srgbClr>
            </a:outerShdw>
          </a:effec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0243" y="5867400"/>
            <a:ext cx="812748" cy="9764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20000">
        <p:fade/>
      </p:transition>
    </mc:Choice>
    <mc:Fallback xmlns="">
      <p:transition spd="med" advClick="0" advTm="2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MCj04326800000[1]"/>
          <p:cNvPicPr>
            <a:picLocks noChangeAspect="1" noChangeArrowheads="1"/>
          </p:cNvPicPr>
          <p:nvPr/>
        </p:nvPicPr>
        <p:blipFill>
          <a:blip r:embed="rId3">
            <a:duotone>
              <a:schemeClr val="accent2">
                <a:shade val="45000"/>
                <a:satMod val="135000"/>
              </a:schemeClr>
              <a:prstClr val="white"/>
            </a:duotone>
            <a:lum bright="2000" contrast="8000"/>
          </a:blip>
          <a:srcRect/>
          <a:stretch>
            <a:fillRect/>
          </a:stretch>
        </p:blipFill>
        <p:spPr bwMode="auto">
          <a:xfrm>
            <a:off x="4953000" y="1219200"/>
            <a:ext cx="1905000" cy="1752600"/>
          </a:xfrm>
          <a:prstGeom prst="ellipse">
            <a:avLst/>
          </a:prstGeom>
          <a:ln>
            <a:noFill/>
          </a:ln>
          <a:effectLst>
            <a:softEdge rad="112500"/>
          </a:effectLst>
        </p:spPr>
      </p:pic>
      <p:sp>
        <p:nvSpPr>
          <p:cNvPr id="4" name="Rounded Rectangle 3"/>
          <p:cNvSpPr/>
          <p:nvPr/>
        </p:nvSpPr>
        <p:spPr>
          <a:xfrm>
            <a:off x="3733800" y="3200400"/>
            <a:ext cx="4495800" cy="12192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buClr>
                <a:srgbClr val="A12584"/>
              </a:buClr>
              <a:defRPr/>
            </a:pPr>
            <a:r>
              <a:rPr lang="en-US" dirty="0">
                <a:solidFill>
                  <a:schemeClr val="tx1"/>
                </a:solidFill>
                <a:latin typeface="Times New Roman" pitchFamily="18" charset="0"/>
              </a:rPr>
              <a:t>“As we age, we demand specialists in our health needs, so why not in our housing and equity needs as well?” </a:t>
            </a:r>
          </a:p>
        </p:txBody>
      </p:sp>
      <p:pic>
        <p:nvPicPr>
          <p:cNvPr id="7172"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4" descr="SBP01555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00" y="5943600"/>
            <a:ext cx="697163" cy="83756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ppt_x</p:attrName>
                                        </p:attrNameLst>
                                      </p:cBhvr>
                                      <p:tavLst>
                                        <p:tav tm="0">
                                          <p:val>
                                            <p:strVal val="#ppt_x"/>
                                          </p:val>
                                        </p:tav>
                                        <p:tav tm="100000">
                                          <p:val>
                                            <p:strVal val="#ppt_x"/>
                                          </p:val>
                                        </p:tav>
                                      </p:tavLst>
                                    </p:anim>
                                    <p:anim calcmode="lin" valueType="num">
                                      <p:cBhvr>
                                        <p:cTn id="14"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SBP01555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Box 8"/>
          <p:cNvSpPr txBox="1">
            <a:spLocks noChangeArrowheads="1"/>
          </p:cNvSpPr>
          <p:nvPr/>
        </p:nvSpPr>
        <p:spPr bwMode="auto">
          <a:xfrm>
            <a:off x="3962400" y="457200"/>
            <a:ext cx="3276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a:latin typeface="Times New Roman" panose="02020603050405020304" pitchFamily="18" charset="0"/>
                <a:cs typeface="Times New Roman" panose="02020603050405020304" pitchFamily="18" charset="0"/>
              </a:rPr>
              <a:t>Various Generations</a:t>
            </a:r>
          </a:p>
        </p:txBody>
      </p:sp>
      <p:sp>
        <p:nvSpPr>
          <p:cNvPr id="13" name="Flowchart: Terminator 12"/>
          <p:cNvSpPr/>
          <p:nvPr/>
        </p:nvSpPr>
        <p:spPr>
          <a:xfrm>
            <a:off x="3200400" y="45720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Born: 1965-1976</a:t>
            </a:r>
          </a:p>
        </p:txBody>
      </p:sp>
      <p:sp>
        <p:nvSpPr>
          <p:cNvPr id="14" name="Rounded Rectangle 13"/>
          <p:cNvSpPr/>
          <p:nvPr/>
        </p:nvSpPr>
        <p:spPr>
          <a:xfrm>
            <a:off x="3200400" y="990600"/>
            <a:ext cx="5105400" cy="593725"/>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228600" indent="-228600" eaLnBrk="1" hangingPunct="1">
              <a:lnSpc>
                <a:spcPct val="105000"/>
              </a:lnSpc>
              <a:spcBef>
                <a:spcPct val="50000"/>
              </a:spcBef>
              <a:buClr>
                <a:schemeClr val="folHlink"/>
              </a:buClr>
              <a:defRPr/>
            </a:pPr>
            <a:r>
              <a:rPr lang="en-US" b="1" dirty="0">
                <a:solidFill>
                  <a:schemeClr val="tx1"/>
                </a:solidFill>
                <a:latin typeface="Times New Roman" pitchFamily="18" charset="0"/>
              </a:rPr>
              <a:t>G.I. Generation</a:t>
            </a:r>
          </a:p>
        </p:txBody>
      </p:sp>
      <p:sp>
        <p:nvSpPr>
          <p:cNvPr id="15" name="Flowchart: Terminator 14"/>
          <p:cNvSpPr/>
          <p:nvPr/>
        </p:nvSpPr>
        <p:spPr>
          <a:xfrm>
            <a:off x="3200400" y="16002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Born: 1901-1926</a:t>
            </a:r>
          </a:p>
        </p:txBody>
      </p:sp>
      <p:sp>
        <p:nvSpPr>
          <p:cNvPr id="16" name="Flowchart: Terminator 15"/>
          <p:cNvSpPr/>
          <p:nvPr/>
        </p:nvSpPr>
        <p:spPr>
          <a:xfrm>
            <a:off x="3200400" y="25908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Born: 1927-1945</a:t>
            </a:r>
          </a:p>
        </p:txBody>
      </p:sp>
      <p:sp>
        <p:nvSpPr>
          <p:cNvPr id="17" name="Flowchart: Terminator 16"/>
          <p:cNvSpPr/>
          <p:nvPr/>
        </p:nvSpPr>
        <p:spPr>
          <a:xfrm>
            <a:off x="3200400" y="35814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Born: 1945-1964</a:t>
            </a:r>
          </a:p>
        </p:txBody>
      </p:sp>
      <p:sp>
        <p:nvSpPr>
          <p:cNvPr id="18" name="Rounded Rectangle 17"/>
          <p:cNvSpPr/>
          <p:nvPr/>
        </p:nvSpPr>
        <p:spPr>
          <a:xfrm>
            <a:off x="3200400" y="3962400"/>
            <a:ext cx="5105400" cy="593725"/>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228600" indent="-228600" eaLnBrk="1" hangingPunct="1">
              <a:lnSpc>
                <a:spcPct val="105000"/>
              </a:lnSpc>
              <a:spcBef>
                <a:spcPct val="50000"/>
              </a:spcBef>
              <a:buClr>
                <a:schemeClr val="folHlink"/>
              </a:buClr>
              <a:defRPr/>
            </a:pPr>
            <a:r>
              <a:rPr lang="en-US" b="1" dirty="0">
                <a:solidFill>
                  <a:schemeClr val="tx1"/>
                </a:solidFill>
                <a:latin typeface="Times New Roman" pitchFamily="18" charset="0"/>
              </a:rPr>
              <a:t>Generation X</a:t>
            </a:r>
          </a:p>
        </p:txBody>
      </p:sp>
      <p:sp>
        <p:nvSpPr>
          <p:cNvPr id="19" name="Rounded Rectangle 18"/>
          <p:cNvSpPr/>
          <p:nvPr/>
        </p:nvSpPr>
        <p:spPr>
          <a:xfrm>
            <a:off x="3200400" y="2971800"/>
            <a:ext cx="5105400" cy="593725"/>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228600" indent="-228600" eaLnBrk="1" hangingPunct="1">
              <a:lnSpc>
                <a:spcPct val="105000"/>
              </a:lnSpc>
              <a:spcBef>
                <a:spcPct val="50000"/>
              </a:spcBef>
              <a:buClr>
                <a:schemeClr val="folHlink"/>
              </a:buClr>
              <a:defRPr/>
            </a:pPr>
            <a:r>
              <a:rPr lang="en-US" b="1" dirty="0">
                <a:solidFill>
                  <a:schemeClr val="tx1"/>
                </a:solidFill>
                <a:latin typeface="Times New Roman" pitchFamily="18" charset="0"/>
              </a:rPr>
              <a:t>Baby Boomers</a:t>
            </a:r>
          </a:p>
        </p:txBody>
      </p:sp>
      <p:sp>
        <p:nvSpPr>
          <p:cNvPr id="20" name="Rounded Rectangle 19"/>
          <p:cNvSpPr/>
          <p:nvPr/>
        </p:nvSpPr>
        <p:spPr>
          <a:xfrm>
            <a:off x="3200400" y="1981200"/>
            <a:ext cx="5105400" cy="593725"/>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228600" indent="-228600" eaLnBrk="1" hangingPunct="1">
              <a:lnSpc>
                <a:spcPct val="105000"/>
              </a:lnSpc>
              <a:spcBef>
                <a:spcPct val="50000"/>
              </a:spcBef>
              <a:buClr>
                <a:schemeClr val="folHlink"/>
              </a:buClr>
              <a:defRPr/>
            </a:pPr>
            <a:r>
              <a:rPr lang="en-US" b="1" dirty="0">
                <a:solidFill>
                  <a:schemeClr val="tx1"/>
                </a:solidFill>
                <a:latin typeface="Times New Roman" pitchFamily="18" charset="0"/>
              </a:rPr>
              <a:t>Silent Generation</a:t>
            </a:r>
          </a:p>
        </p:txBody>
      </p:sp>
      <p:sp>
        <p:nvSpPr>
          <p:cNvPr id="21" name="Rounded Rectangle 20"/>
          <p:cNvSpPr/>
          <p:nvPr/>
        </p:nvSpPr>
        <p:spPr>
          <a:xfrm>
            <a:off x="3200400" y="4953000"/>
            <a:ext cx="5105400" cy="593725"/>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a:bodyPr>
          <a:lstStyle/>
          <a:p>
            <a:pPr marL="228600" indent="-228600" eaLnBrk="1" hangingPunct="1">
              <a:lnSpc>
                <a:spcPct val="105000"/>
              </a:lnSpc>
              <a:spcBef>
                <a:spcPct val="50000"/>
              </a:spcBef>
              <a:buClr>
                <a:schemeClr val="folHlink"/>
              </a:buClr>
              <a:defRPr/>
            </a:pPr>
            <a:r>
              <a:rPr lang="en-US" b="1" dirty="0">
                <a:solidFill>
                  <a:schemeClr val="tx1"/>
                </a:solidFill>
                <a:latin typeface="Times New Roman" pitchFamily="18" charset="0"/>
              </a:rPr>
              <a:t>Generation Y, Echo Boomers, </a:t>
            </a:r>
            <a:r>
              <a:rPr lang="en-US" b="1" dirty="0" err="1">
                <a:solidFill>
                  <a:schemeClr val="tx1"/>
                </a:solidFill>
                <a:latin typeface="Times New Roman" pitchFamily="18" charset="0"/>
              </a:rPr>
              <a:t>Millennials</a:t>
            </a:r>
            <a:r>
              <a:rPr lang="en-US" b="1" dirty="0">
                <a:solidFill>
                  <a:schemeClr val="tx1"/>
                </a:solidFill>
                <a:latin typeface="Times New Roman" pitchFamily="18" charset="0"/>
              </a:rPr>
              <a:t>, </a:t>
            </a:r>
            <a:r>
              <a:rPr lang="en-US" b="1" dirty="0" err="1">
                <a:solidFill>
                  <a:schemeClr val="tx1"/>
                </a:solidFill>
                <a:latin typeface="Times New Roman" pitchFamily="18" charset="0"/>
              </a:rPr>
              <a:t>Nexters</a:t>
            </a:r>
            <a:endParaRPr lang="en-US" b="1" dirty="0">
              <a:solidFill>
                <a:schemeClr val="tx1"/>
              </a:solidFill>
              <a:latin typeface="Times New Roman" pitchFamily="18" charset="0"/>
            </a:endParaRPr>
          </a:p>
        </p:txBody>
      </p:sp>
      <p:sp>
        <p:nvSpPr>
          <p:cNvPr id="22" name="Flowchart: Terminator 21"/>
          <p:cNvSpPr/>
          <p:nvPr/>
        </p:nvSpPr>
        <p:spPr>
          <a:xfrm>
            <a:off x="3200400" y="55626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Born: 1977-1994</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1" y="5791200"/>
            <a:ext cx="800952" cy="9622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SBP01137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828800"/>
            <a:ext cx="2286000"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ounded Rectangle 7"/>
          <p:cNvSpPr/>
          <p:nvPr/>
        </p:nvSpPr>
        <p:spPr>
          <a:xfrm>
            <a:off x="3352800" y="762000"/>
            <a:ext cx="5105400" cy="822325"/>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228600" indent="-228600" eaLnBrk="1" hangingPunct="1">
              <a:lnSpc>
                <a:spcPct val="105000"/>
              </a:lnSpc>
              <a:spcBef>
                <a:spcPct val="50000"/>
              </a:spcBef>
              <a:buClr>
                <a:schemeClr val="folHlink"/>
              </a:buClr>
              <a:defRPr/>
            </a:pPr>
            <a:r>
              <a:rPr lang="en-US" dirty="0">
                <a:solidFill>
                  <a:schemeClr val="tx1"/>
                </a:solidFill>
                <a:latin typeface="Times New Roman" pitchFamily="18" charset="0"/>
              </a:rPr>
              <a:t>	Are you Looking to buy/sell but don’t know where to turn?</a:t>
            </a:r>
            <a:endParaRPr lang="en-US" dirty="0">
              <a:solidFill>
                <a:schemeClr val="tx1"/>
              </a:solidFill>
            </a:endParaRPr>
          </a:p>
        </p:txBody>
      </p:sp>
      <p:sp>
        <p:nvSpPr>
          <p:cNvPr id="9" name="Rounded Rectangle 8"/>
          <p:cNvSpPr/>
          <p:nvPr/>
        </p:nvSpPr>
        <p:spPr>
          <a:xfrm>
            <a:off x="3352800" y="4191000"/>
            <a:ext cx="5105400" cy="16002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eaLnBrk="1" hangingPunct="1">
              <a:defRPr/>
            </a:pPr>
            <a:r>
              <a:rPr lang="en-US" dirty="0">
                <a:solidFill>
                  <a:schemeClr val="tx1"/>
                </a:solidFill>
                <a:latin typeface="Times New Roman" pitchFamily="18" charset="0"/>
              </a:rPr>
              <a:t>If you set the time aside to meet </a:t>
            </a:r>
            <a:r>
              <a:rPr lang="en-US">
                <a:solidFill>
                  <a:schemeClr val="tx1"/>
                </a:solidFill>
                <a:latin typeface="Times New Roman" pitchFamily="18" charset="0"/>
              </a:rPr>
              <a:t>with me, </a:t>
            </a:r>
            <a:r>
              <a:rPr lang="en-US" dirty="0">
                <a:solidFill>
                  <a:schemeClr val="tx1"/>
                </a:solidFill>
                <a:latin typeface="Times New Roman" pitchFamily="18" charset="0"/>
              </a:rPr>
              <a:t>your concerns will be brought to the forefront and solutions will be met with the knowledge and patience you deserve. </a:t>
            </a:r>
            <a:endParaRPr lang="en-US" dirty="0">
              <a:solidFill>
                <a:schemeClr val="tx1"/>
              </a:solidFill>
            </a:endParaRPr>
          </a:p>
        </p:txBody>
      </p:sp>
      <p:pic>
        <p:nvPicPr>
          <p:cNvPr id="11270" name="Picture 5" descr="SBP01555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01" y="5791200"/>
            <a:ext cx="800952" cy="962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17000">
        <p:fade/>
      </p:transition>
    </mc:Choice>
    <mc:Fallback>
      <p:transition spd="med" advClick="0" advTm="17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3276600" y="1524000"/>
          <a:ext cx="5638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171" name="Rectangle 2"/>
          <p:cNvSpPr>
            <a:spLocks noChangeArrowheads="1"/>
          </p:cNvSpPr>
          <p:nvPr/>
        </p:nvSpPr>
        <p:spPr bwMode="auto">
          <a:xfrm>
            <a:off x="5486400" y="914400"/>
            <a:ext cx="911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Arial" panose="020B0604020202020204" pitchFamily="34" charset="0"/>
              </a:rPr>
              <a:t>Topics</a:t>
            </a:r>
            <a:endParaRPr lang="en-US" altLang="en-US" sz="1800">
              <a:latin typeface="Arial" panose="020B0604020202020204" pitchFamily="34" charset="0"/>
            </a:endParaRPr>
          </a:p>
        </p:txBody>
      </p:sp>
      <p:pic>
        <p:nvPicPr>
          <p:cNvPr id="13316" name="Picture 15" descr="SRES_Logo_w_tag.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4" descr="SBP0155552.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0310" y="5867400"/>
            <a:ext cx="802634" cy="9642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p:cTn id="7" dur="2000" fill="hold"/>
                                        <p:tgtEl>
                                          <p:spTgt spid="7171"/>
                                        </p:tgtEl>
                                        <p:attrNameLst>
                                          <p:attrName>ppt_x</p:attrName>
                                        </p:attrNameLst>
                                      </p:cBhvr>
                                      <p:tavLst>
                                        <p:tav tm="0">
                                          <p:val>
                                            <p:strVal val="#ppt_x-.2"/>
                                          </p:val>
                                        </p:tav>
                                        <p:tav tm="100000">
                                          <p:val>
                                            <p:strVal val="#ppt_x"/>
                                          </p:val>
                                        </p:tav>
                                      </p:tavLst>
                                    </p:anim>
                                    <p:anim calcmode="lin" valueType="num">
                                      <p:cBhvr>
                                        <p:cTn id="8" dur="2000" fill="hold"/>
                                        <p:tgtEl>
                                          <p:spTgt spid="7171"/>
                                        </p:tgtEl>
                                        <p:attrNameLst>
                                          <p:attrName>ppt_y</p:attrName>
                                        </p:attrNameLst>
                                      </p:cBhvr>
                                      <p:tavLst>
                                        <p:tav tm="0">
                                          <p:val>
                                            <p:strVal val="#ppt_y"/>
                                          </p:val>
                                        </p:tav>
                                        <p:tav tm="100000">
                                          <p:val>
                                            <p:strVal val="#ppt_y"/>
                                          </p:val>
                                        </p:tav>
                                      </p:tavLst>
                                    </p:anim>
                                    <p:animEffect transition="in" filter="wipe(right)" prLst="gradientSize: 0.1">
                                      <p:cBhvr>
                                        <p:cTn id="9" dur="20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4"/>
          <p:cNvGrpSpPr>
            <a:grpSpLocks/>
          </p:cNvGrpSpPr>
          <p:nvPr/>
        </p:nvGrpSpPr>
        <p:grpSpPr bwMode="auto">
          <a:xfrm>
            <a:off x="3200400" y="152400"/>
            <a:ext cx="5638800" cy="1270000"/>
            <a:chOff x="0" y="0"/>
            <a:chExt cx="5638800" cy="1269999"/>
          </a:xfrm>
        </p:grpSpPr>
        <p:sp>
          <p:nvSpPr>
            <p:cNvPr id="6" name="Rounded Rectangle 5"/>
            <p:cNvSpPr/>
            <p:nvPr/>
          </p:nvSpPr>
          <p:spPr>
            <a:xfrm>
              <a:off x="0" y="0"/>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7" name="Rounded Rectangle 4"/>
            <p:cNvSpPr/>
            <p:nvPr/>
          </p:nvSpPr>
          <p:spPr>
            <a:xfrm>
              <a:off x="1254125" y="0"/>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Unique needs.</a:t>
              </a:r>
              <a:endParaRPr lang="en-US" b="1" dirty="0"/>
            </a:p>
          </p:txBody>
        </p:sp>
      </p:grpSp>
      <p:sp>
        <p:nvSpPr>
          <p:cNvPr id="8" name="Rounded Rectangle 7"/>
          <p:cNvSpPr/>
          <p:nvPr/>
        </p:nvSpPr>
        <p:spPr>
          <a:xfrm>
            <a:off x="3352800" y="2286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10" name="Rounded Rectangle 9"/>
          <p:cNvSpPr/>
          <p:nvPr/>
        </p:nvSpPr>
        <p:spPr>
          <a:xfrm rot="10800000" flipV="1">
            <a:off x="3733800" y="4876800"/>
            <a:ext cx="4724400" cy="563563"/>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90000"/>
              </a:lnSpc>
              <a:defRPr/>
            </a:pPr>
            <a:r>
              <a:rPr lang="en-US" sz="1700" dirty="0">
                <a:solidFill>
                  <a:schemeClr val="tx1"/>
                </a:solidFill>
                <a:latin typeface="Times New Roman" pitchFamily="18" charset="0"/>
              </a:rPr>
              <a:t>Find out how this purchase/sale fits into long-term plans</a:t>
            </a:r>
          </a:p>
        </p:txBody>
      </p:sp>
      <p:sp>
        <p:nvSpPr>
          <p:cNvPr id="11" name="Rounded Rectangle 10"/>
          <p:cNvSpPr/>
          <p:nvPr/>
        </p:nvSpPr>
        <p:spPr>
          <a:xfrm rot="10800000" flipV="1">
            <a:off x="3733800" y="3733800"/>
            <a:ext cx="4724400" cy="487363"/>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90000"/>
              </a:lnSpc>
              <a:defRPr/>
            </a:pPr>
            <a:r>
              <a:rPr lang="en-US" sz="1700" dirty="0">
                <a:solidFill>
                  <a:schemeClr val="tx1"/>
                </a:solidFill>
                <a:latin typeface="Times New Roman" pitchFamily="18" charset="0"/>
              </a:rPr>
              <a:t>Learn of anyone who will be involved in the decision making</a:t>
            </a:r>
          </a:p>
        </p:txBody>
      </p:sp>
      <p:sp>
        <p:nvSpPr>
          <p:cNvPr id="12" name="Rounded Rectangle 11"/>
          <p:cNvSpPr/>
          <p:nvPr/>
        </p:nvSpPr>
        <p:spPr>
          <a:xfrm rot="10800000" flipV="1">
            <a:off x="3733800" y="4267200"/>
            <a:ext cx="4724400" cy="57785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90000"/>
              </a:lnSpc>
              <a:defRPr/>
            </a:pPr>
            <a:r>
              <a:rPr lang="en-US" sz="1700" dirty="0">
                <a:solidFill>
                  <a:schemeClr val="tx1"/>
                </a:solidFill>
                <a:latin typeface="Times New Roman" pitchFamily="18" charset="0"/>
              </a:rPr>
              <a:t>Learn your needs and goals, life stage, health and activity stage, and motives for buying/selling</a:t>
            </a:r>
          </a:p>
        </p:txBody>
      </p:sp>
      <p:sp>
        <p:nvSpPr>
          <p:cNvPr id="13" name="Rounded Rectangle 12"/>
          <p:cNvSpPr/>
          <p:nvPr/>
        </p:nvSpPr>
        <p:spPr>
          <a:xfrm rot="10800000" flipV="1">
            <a:off x="3733800" y="2133600"/>
            <a:ext cx="4724400" cy="487363"/>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90000"/>
              </a:lnSpc>
              <a:defRPr/>
            </a:pPr>
            <a:r>
              <a:rPr lang="en-US" sz="1700" dirty="0">
                <a:solidFill>
                  <a:schemeClr val="tx1"/>
                </a:solidFill>
                <a:latin typeface="Times New Roman" pitchFamily="18" charset="0"/>
              </a:rPr>
              <a:t>Build trust and rapport</a:t>
            </a:r>
          </a:p>
        </p:txBody>
      </p:sp>
      <p:sp>
        <p:nvSpPr>
          <p:cNvPr id="14" name="Rounded Rectangle 13"/>
          <p:cNvSpPr/>
          <p:nvPr/>
        </p:nvSpPr>
        <p:spPr>
          <a:xfrm rot="10800000" flipV="1">
            <a:off x="3733800" y="2667000"/>
            <a:ext cx="4724400" cy="487363"/>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90000"/>
              </a:lnSpc>
              <a:defRPr/>
            </a:pPr>
            <a:r>
              <a:rPr lang="en-US" sz="1700" dirty="0">
                <a:solidFill>
                  <a:schemeClr val="tx1"/>
                </a:solidFill>
                <a:latin typeface="Times New Roman" pitchFamily="18" charset="0"/>
              </a:rPr>
              <a:t>Define your parameters</a:t>
            </a:r>
          </a:p>
        </p:txBody>
      </p:sp>
      <p:sp>
        <p:nvSpPr>
          <p:cNvPr id="15" name="Rounded Rectangle 14"/>
          <p:cNvSpPr/>
          <p:nvPr/>
        </p:nvSpPr>
        <p:spPr>
          <a:xfrm rot="10800000" flipV="1">
            <a:off x="3733800" y="3200400"/>
            <a:ext cx="4724400" cy="487363"/>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90000"/>
              </a:lnSpc>
              <a:defRPr/>
            </a:pPr>
            <a:r>
              <a:rPr lang="en-US" sz="1700" dirty="0">
                <a:solidFill>
                  <a:schemeClr val="tx1"/>
                </a:solidFill>
                <a:latin typeface="Times New Roman" pitchFamily="18" charset="0"/>
              </a:rPr>
              <a:t>Help you form realistic expectations</a:t>
            </a:r>
          </a:p>
        </p:txBody>
      </p:sp>
      <p:sp>
        <p:nvSpPr>
          <p:cNvPr id="16" name="Rounded Rectangle 15"/>
          <p:cNvSpPr/>
          <p:nvPr/>
        </p:nvSpPr>
        <p:spPr>
          <a:xfrm rot="10800000" flipV="1">
            <a:off x="3733800" y="5486400"/>
            <a:ext cx="4724400" cy="5334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90000"/>
              </a:lnSpc>
              <a:defRPr/>
            </a:pPr>
            <a:r>
              <a:rPr lang="en-US" sz="1700" dirty="0">
                <a:solidFill>
                  <a:schemeClr val="tx1"/>
                </a:solidFill>
                <a:latin typeface="Times New Roman" pitchFamily="18" charset="0"/>
              </a:rPr>
              <a:t>Plan a strategy for finding the right property – or – plan a strategy for selling your property</a:t>
            </a:r>
          </a:p>
        </p:txBody>
      </p:sp>
      <p:pic>
        <p:nvPicPr>
          <p:cNvPr id="15371"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Rectangle 17"/>
          <p:cNvSpPr>
            <a:spLocks noChangeArrowheads="1"/>
          </p:cNvSpPr>
          <p:nvPr/>
        </p:nvSpPr>
        <p:spPr bwMode="auto">
          <a:xfrm>
            <a:off x="3200400" y="1600200"/>
            <a:ext cx="2974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Times New Roman" panose="02020603050405020304" pitchFamily="18" charset="0"/>
              </a:rPr>
              <a:t>As an SRES</a:t>
            </a:r>
            <a:r>
              <a:rPr lang="en-US" altLang="en-US" sz="1800" baseline="30000">
                <a:latin typeface="Times New Roman" panose="02020603050405020304" pitchFamily="18" charset="0"/>
              </a:rPr>
              <a:t>®</a:t>
            </a:r>
            <a:r>
              <a:rPr lang="en-US" altLang="en-US" sz="1800">
                <a:latin typeface="Times New Roman" panose="02020603050405020304" pitchFamily="18" charset="0"/>
              </a:rPr>
              <a:t>, my goals are to</a:t>
            </a:r>
            <a:endParaRPr lang="en-US" altLang="en-US" sz="1800">
              <a:latin typeface="Arial" panose="020B0604020202020204" pitchFamily="34" charset="0"/>
            </a:endParaRPr>
          </a:p>
        </p:txBody>
      </p:sp>
      <p:pic>
        <p:nvPicPr>
          <p:cNvPr id="15373" name="Picture 16" descr="SBP01555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310" y="5943600"/>
            <a:ext cx="749322" cy="9002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26000">
        <p:fade/>
      </p:transition>
    </mc:Choice>
    <mc:Fallback>
      <p:transition spd="med" advClick="0" advTm="26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3200400" y="152400"/>
            <a:ext cx="5638800" cy="1270000"/>
            <a:chOff x="0" y="0"/>
            <a:chExt cx="5638800" cy="1269999"/>
          </a:xfrm>
        </p:grpSpPr>
        <p:sp>
          <p:nvSpPr>
            <p:cNvPr id="3" name="Rounded Rectangle 2"/>
            <p:cNvSpPr/>
            <p:nvPr/>
          </p:nvSpPr>
          <p:spPr>
            <a:xfrm>
              <a:off x="0" y="0"/>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4" name="Rounded Rectangle 4"/>
            <p:cNvSpPr/>
            <p:nvPr/>
          </p:nvSpPr>
          <p:spPr>
            <a:xfrm>
              <a:off x="1254125" y="0"/>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Unique needs.</a:t>
              </a:r>
              <a:endParaRPr lang="en-US" b="1" dirty="0"/>
            </a:p>
          </p:txBody>
        </p:sp>
      </p:grpSp>
      <p:sp>
        <p:nvSpPr>
          <p:cNvPr id="5" name="Rounded Rectangle 4"/>
          <p:cNvSpPr/>
          <p:nvPr/>
        </p:nvSpPr>
        <p:spPr>
          <a:xfrm>
            <a:off x="3352800" y="2286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9220" name="Rectangle 5"/>
          <p:cNvSpPr>
            <a:spLocks noChangeArrowheads="1"/>
          </p:cNvSpPr>
          <p:nvPr/>
        </p:nvSpPr>
        <p:spPr bwMode="auto">
          <a:xfrm>
            <a:off x="3276600" y="1600200"/>
            <a:ext cx="5486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Times New Roman" panose="02020603050405020304" pitchFamily="18" charset="0"/>
              </a:rPr>
              <a:t>Each buyer/seller has unique needs. I can help you because I have…</a:t>
            </a:r>
            <a:endParaRPr lang="en-US" altLang="en-US" sz="1800">
              <a:latin typeface="Arial" panose="020B0604020202020204" pitchFamily="34" charset="0"/>
            </a:endParaRPr>
          </a:p>
        </p:txBody>
      </p:sp>
      <p:sp>
        <p:nvSpPr>
          <p:cNvPr id="8" name="Rounded Rectangle 7"/>
          <p:cNvSpPr/>
          <p:nvPr/>
        </p:nvSpPr>
        <p:spPr>
          <a:xfrm>
            <a:off x="3733800" y="2819400"/>
            <a:ext cx="4648200" cy="12192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80000"/>
              </a:lnSpc>
              <a:buClr>
                <a:srgbClr val="A12584"/>
              </a:buClr>
              <a:defRPr/>
            </a:pPr>
            <a:r>
              <a:rPr lang="en-US" dirty="0">
                <a:solidFill>
                  <a:schemeClr val="tx1"/>
                </a:solidFill>
                <a:latin typeface="Times New Roman" pitchFamily="18" charset="0"/>
              </a:rPr>
              <a:t>sensitivity to 50+ issues and priorities </a:t>
            </a:r>
          </a:p>
        </p:txBody>
      </p:sp>
      <p:sp>
        <p:nvSpPr>
          <p:cNvPr id="9" name="Rounded Rectangle 8"/>
          <p:cNvSpPr/>
          <p:nvPr/>
        </p:nvSpPr>
        <p:spPr>
          <a:xfrm>
            <a:off x="3686175" y="4573588"/>
            <a:ext cx="4648200" cy="1063625"/>
          </a:xfrm>
          <a:prstGeom prst="roundRect">
            <a:avLst>
              <a:gd name="adj" fmla="val 50000"/>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eaLnBrk="1" hangingPunct="1">
              <a:lnSpc>
                <a:spcPct val="80000"/>
              </a:lnSpc>
              <a:buClr>
                <a:srgbClr val="A12584"/>
              </a:buClr>
              <a:defRPr/>
            </a:pPr>
            <a:r>
              <a:rPr lang="en-US" dirty="0">
                <a:solidFill>
                  <a:prstClr val="black"/>
                </a:solidFill>
                <a:latin typeface="Times New Roman" pitchFamily="18" charset="0"/>
              </a:rPr>
              <a:t>the devotion to provide reputable services that win and sustain trusting client and customer relationships</a:t>
            </a:r>
          </a:p>
        </p:txBody>
      </p:sp>
      <p:pic>
        <p:nvPicPr>
          <p:cNvPr id="17415" name="Picture 9" descr="SBP015555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310" y="5791200"/>
            <a:ext cx="887972" cy="1066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27000">
        <p:fade/>
      </p:transition>
    </mc:Choice>
    <mc:Fallback>
      <p:transition spd="med" advClick="0" advTm="27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ppt_x</p:attrName>
                                        </p:attrNameLst>
                                      </p:cBhvr>
                                      <p:tavLst>
                                        <p:tav tm="0">
                                          <p:val>
                                            <p:strVal val="#ppt_x-.2"/>
                                          </p:val>
                                        </p:tav>
                                        <p:tav tm="100000">
                                          <p:val>
                                            <p:strVal val="#ppt_x"/>
                                          </p:val>
                                        </p:tav>
                                      </p:tavLst>
                                    </p:anim>
                                    <p:anim calcmode="lin" valueType="num">
                                      <p:cBhvr>
                                        <p:cTn id="8"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2000"/>
                                        <p:tgtEl>
                                          <p:spTgt spid="5"/>
                                        </p:tgtEl>
                                      </p:cBhvr>
                                    </p:animEffect>
                                  </p:childTnLst>
                                </p:cTn>
                              </p:par>
                            </p:childTnLst>
                          </p:cTn>
                        </p:par>
                        <p:par>
                          <p:cTn id="10" fill="hold" nodeType="afterGroup">
                            <p:stCondLst>
                              <p:cond delay="2000"/>
                            </p:stCondLst>
                            <p:childTnLst>
                              <p:par>
                                <p:cTn id="11" presetID="29"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2000" fill="hold"/>
                                        <p:tgtEl>
                                          <p:spTgt spid="2"/>
                                        </p:tgtEl>
                                        <p:attrNameLst>
                                          <p:attrName>ppt_x</p:attrName>
                                        </p:attrNameLst>
                                      </p:cBhvr>
                                      <p:tavLst>
                                        <p:tav tm="0">
                                          <p:val>
                                            <p:strVal val="#ppt_x-.2"/>
                                          </p:val>
                                        </p:tav>
                                        <p:tav tm="100000">
                                          <p:val>
                                            <p:strVal val="#ppt_x"/>
                                          </p:val>
                                        </p:tav>
                                      </p:tavLst>
                                    </p:anim>
                                    <p:anim calcmode="lin" valueType="num">
                                      <p:cBhvr>
                                        <p:cTn id="14" dur="2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5" dur="2000"/>
                                        <p:tgtEl>
                                          <p:spTgt spid="2"/>
                                        </p:tgtEl>
                                      </p:cBhvr>
                                    </p:animEffect>
                                  </p:childTnLst>
                                </p:cTn>
                              </p:par>
                            </p:childTnLst>
                          </p:cTn>
                        </p:par>
                        <p:par>
                          <p:cTn id="16" fill="hold" nodeType="afterGroup">
                            <p:stCondLst>
                              <p:cond delay="4000"/>
                            </p:stCondLst>
                            <p:childTnLst>
                              <p:par>
                                <p:cTn id="17" presetID="55" presetClass="entr" presetSubtype="0" fill="hold" grpId="0" nodeType="afterEffect">
                                  <p:stCondLst>
                                    <p:cond delay="0"/>
                                  </p:stCondLst>
                                  <p:childTnLst>
                                    <p:set>
                                      <p:cBhvr>
                                        <p:cTn id="18" dur="1" fill="hold">
                                          <p:stCondLst>
                                            <p:cond delay="0"/>
                                          </p:stCondLst>
                                        </p:cTn>
                                        <p:tgtEl>
                                          <p:spTgt spid="9220"/>
                                        </p:tgtEl>
                                        <p:attrNameLst>
                                          <p:attrName>style.visibility</p:attrName>
                                        </p:attrNameLst>
                                      </p:cBhvr>
                                      <p:to>
                                        <p:strVal val="visible"/>
                                      </p:to>
                                    </p:set>
                                    <p:anim calcmode="lin" valueType="num">
                                      <p:cBhvr>
                                        <p:cTn id="19" dur="2000" fill="hold"/>
                                        <p:tgtEl>
                                          <p:spTgt spid="9220"/>
                                        </p:tgtEl>
                                        <p:attrNameLst>
                                          <p:attrName>ppt_w</p:attrName>
                                        </p:attrNameLst>
                                      </p:cBhvr>
                                      <p:tavLst>
                                        <p:tav tm="0">
                                          <p:val>
                                            <p:strVal val="#ppt_w*0.70"/>
                                          </p:val>
                                        </p:tav>
                                        <p:tav tm="100000">
                                          <p:val>
                                            <p:strVal val="#ppt_w"/>
                                          </p:val>
                                        </p:tav>
                                      </p:tavLst>
                                    </p:anim>
                                    <p:anim calcmode="lin" valueType="num">
                                      <p:cBhvr>
                                        <p:cTn id="20" dur="2000" fill="hold"/>
                                        <p:tgtEl>
                                          <p:spTgt spid="9220"/>
                                        </p:tgtEl>
                                        <p:attrNameLst>
                                          <p:attrName>ppt_h</p:attrName>
                                        </p:attrNameLst>
                                      </p:cBhvr>
                                      <p:tavLst>
                                        <p:tav tm="0">
                                          <p:val>
                                            <p:strVal val="#ppt_h"/>
                                          </p:val>
                                        </p:tav>
                                        <p:tav tm="100000">
                                          <p:val>
                                            <p:strVal val="#ppt_h"/>
                                          </p:val>
                                        </p:tav>
                                      </p:tavLst>
                                    </p:anim>
                                    <p:animEffect transition="in" filter="fade">
                                      <p:cBhvr>
                                        <p:cTn id="21" dur="2000"/>
                                        <p:tgtEl>
                                          <p:spTgt spid="922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bg/>
                                          </p:spTgt>
                                        </p:tgtEl>
                                        <p:attrNameLst>
                                          <p:attrName>style.visibility</p:attrName>
                                        </p:attrNameLst>
                                      </p:cBhvr>
                                      <p:to>
                                        <p:strVal val="visible"/>
                                      </p:to>
                                    </p:set>
                                    <p:animEffect transition="in" filter="fade">
                                      <p:cBhvr>
                                        <p:cTn id="26" dur="2000"/>
                                        <p:tgtEl>
                                          <p:spTgt spid="8">
                                            <p:bg/>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2000"/>
                                        <p:tgtEl>
                                          <p:spTgt spid="8">
                                            <p:txEl>
                                              <p:pRg st="0" end="0"/>
                                            </p:txEl>
                                          </p:spTgt>
                                        </p:tgtEl>
                                      </p:cBhvr>
                                    </p:animEffect>
                                  </p:childTnLst>
                                </p:cTn>
                              </p:par>
                            </p:childTnLst>
                          </p:cTn>
                        </p:par>
                        <p:par>
                          <p:cTn id="32" fill="hold" nodeType="afterGroup">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9">
                                            <p:bg/>
                                          </p:spTgt>
                                        </p:tgtEl>
                                        <p:attrNameLst>
                                          <p:attrName>style.visibility</p:attrName>
                                        </p:attrNameLst>
                                      </p:cBhvr>
                                      <p:to>
                                        <p:strVal val="visible"/>
                                      </p:to>
                                    </p:set>
                                    <p:animEffect transition="in" filter="fade">
                                      <p:cBhvr>
                                        <p:cTn id="35" dur="2000"/>
                                        <p:tgtEl>
                                          <p:spTgt spid="9">
                                            <p:bg/>
                                          </p:spTgt>
                                        </p:tgtEl>
                                      </p:cBhvr>
                                    </p:animEffect>
                                  </p:childTnLst>
                                </p:cTn>
                              </p:par>
                            </p:childTnLst>
                          </p:cTn>
                        </p:par>
                        <p:par>
                          <p:cTn id="36" fill="hold" nodeType="afterGroup">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Effect transition="in" filter="fade">
                                      <p:cBhvr>
                                        <p:cTn id="39"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P spid="8" grpId="0" build="p" animBg="1"/>
      <p:bldP spid="9"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3200400" y="228600"/>
            <a:ext cx="5638800" cy="1270000"/>
            <a:chOff x="0" y="1396999"/>
            <a:chExt cx="5638800" cy="1269999"/>
          </a:xfrm>
        </p:grpSpPr>
        <p:sp>
          <p:nvSpPr>
            <p:cNvPr id="3" name="Rounded Rectangle 2"/>
            <p:cNvSpPr/>
            <p:nvPr/>
          </p:nvSpPr>
          <p:spPr>
            <a:xfrm>
              <a:off x="0" y="1396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4" name="Rounded Rectangle 4"/>
            <p:cNvSpPr/>
            <p:nvPr/>
          </p:nvSpPr>
          <p:spPr>
            <a:xfrm>
              <a:off x="1254125" y="1396999"/>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Purchase, Sale, or Investment. </a:t>
              </a:r>
              <a:endParaRPr lang="en-US" b="1" dirty="0"/>
            </a:p>
          </p:txBody>
        </p:sp>
      </p:grpSp>
      <p:sp>
        <p:nvSpPr>
          <p:cNvPr id="5" name="Rounded Rectangle 4"/>
          <p:cNvSpPr/>
          <p:nvPr/>
        </p:nvSpPr>
        <p:spPr>
          <a:xfrm>
            <a:off x="3352800" y="3048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6" name="Rounded Rectangle 5"/>
          <p:cNvSpPr/>
          <p:nvPr/>
        </p:nvSpPr>
        <p:spPr>
          <a:xfrm>
            <a:off x="3657600" y="2362200"/>
            <a:ext cx="4419600" cy="7620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533400" indent="-533400" eaLnBrk="1" hangingPunct="1">
              <a:lnSpc>
                <a:spcPct val="105000"/>
              </a:lnSpc>
              <a:buClr>
                <a:schemeClr val="folHlink"/>
              </a:buClr>
              <a:defRPr/>
            </a:pPr>
            <a:r>
              <a:rPr lang="en-US" dirty="0">
                <a:solidFill>
                  <a:schemeClr val="tx1"/>
                </a:solidFill>
                <a:latin typeface="Times New Roman" pitchFamily="18" charset="0"/>
              </a:rPr>
              <a:t>Communities that enable independent living </a:t>
            </a:r>
          </a:p>
        </p:txBody>
      </p:sp>
      <p:sp>
        <p:nvSpPr>
          <p:cNvPr id="10245" name="TextBox 8"/>
          <p:cNvSpPr txBox="1">
            <a:spLocks noChangeArrowheads="1"/>
          </p:cNvSpPr>
          <p:nvPr/>
        </p:nvSpPr>
        <p:spPr bwMode="auto">
          <a:xfrm>
            <a:off x="3200400" y="1752600"/>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Housing Options:</a:t>
            </a:r>
          </a:p>
        </p:txBody>
      </p:sp>
      <p:sp>
        <p:nvSpPr>
          <p:cNvPr id="10" name="Rounded Rectangle 9"/>
          <p:cNvSpPr/>
          <p:nvPr/>
        </p:nvSpPr>
        <p:spPr>
          <a:xfrm>
            <a:off x="3657600" y="4191000"/>
            <a:ext cx="4419600" cy="8382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533400" indent="-533400" eaLnBrk="1" hangingPunct="1">
              <a:lnSpc>
                <a:spcPct val="105000"/>
              </a:lnSpc>
              <a:buClr>
                <a:schemeClr val="folHlink"/>
              </a:buClr>
              <a:defRPr/>
            </a:pPr>
            <a:r>
              <a:rPr lang="en-US" dirty="0">
                <a:solidFill>
                  <a:schemeClr val="tx1"/>
                </a:solidFill>
                <a:latin typeface="Times New Roman" pitchFamily="18" charset="0"/>
              </a:rPr>
              <a:t>Integrate the disposition of real property into </a:t>
            </a:r>
          </a:p>
          <a:p>
            <a:pPr marL="533400" indent="-533400" eaLnBrk="1" hangingPunct="1">
              <a:lnSpc>
                <a:spcPct val="105000"/>
              </a:lnSpc>
              <a:buClr>
                <a:schemeClr val="folHlink"/>
              </a:buClr>
              <a:defRPr/>
            </a:pPr>
            <a:r>
              <a:rPr lang="en-US" dirty="0">
                <a:solidFill>
                  <a:schemeClr val="tx1"/>
                </a:solidFill>
                <a:latin typeface="Times New Roman" pitchFamily="18" charset="0"/>
              </a:rPr>
              <a:t>your estate plans</a:t>
            </a:r>
          </a:p>
        </p:txBody>
      </p:sp>
      <p:pic>
        <p:nvPicPr>
          <p:cNvPr id="19463"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ounded Rectangle 11"/>
          <p:cNvSpPr/>
          <p:nvPr/>
        </p:nvSpPr>
        <p:spPr>
          <a:xfrm>
            <a:off x="3657600" y="3276600"/>
            <a:ext cx="4419600" cy="7620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533400" indent="-533400" eaLnBrk="1" hangingPunct="1">
              <a:lnSpc>
                <a:spcPct val="105000"/>
              </a:lnSpc>
              <a:buClr>
                <a:schemeClr val="folHlink"/>
              </a:buClr>
              <a:defRPr/>
            </a:pPr>
            <a:r>
              <a:rPr lang="en-US" dirty="0">
                <a:solidFill>
                  <a:schemeClr val="tx1"/>
                </a:solidFill>
                <a:latin typeface="Times New Roman" pitchFamily="18" charset="0"/>
              </a:rPr>
              <a:t>Facilities that provide assistance and  care</a:t>
            </a:r>
          </a:p>
        </p:txBody>
      </p:sp>
      <p:pic>
        <p:nvPicPr>
          <p:cNvPr id="19465" name="Picture 10" descr="SBP01555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309" y="5867400"/>
            <a:ext cx="761743" cy="9151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12000">
        <p:fade/>
      </p:transition>
    </mc:Choice>
    <mc:Fallback>
      <p:transition spd="med" advClick="0" advTm="12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strVal val="#ppt_w+.3"/>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animEffect transition="in" filter="fade">
                                      <p:cBhvr>
                                        <p:cTn id="9" dur="2000"/>
                                        <p:tgtEl>
                                          <p:spTgt spid="5"/>
                                        </p:tgtEl>
                                      </p:cBhvr>
                                    </p:animEffect>
                                  </p:childTnLst>
                                </p:cTn>
                              </p:par>
                            </p:childTnLst>
                          </p:cTn>
                        </p:par>
                        <p:par>
                          <p:cTn id="10" fill="hold" nodeType="afterGroup">
                            <p:stCondLst>
                              <p:cond delay="2000"/>
                            </p:stCondLst>
                            <p:childTnLst>
                              <p:par>
                                <p:cTn id="11" presetID="50" presetClass="entr" presetSubtype="0"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2000" fill="hold"/>
                                        <p:tgtEl>
                                          <p:spTgt spid="2"/>
                                        </p:tgtEl>
                                        <p:attrNameLst>
                                          <p:attrName>ppt_w</p:attrName>
                                        </p:attrNameLst>
                                      </p:cBhvr>
                                      <p:tavLst>
                                        <p:tav tm="0">
                                          <p:val>
                                            <p:strVal val="#ppt_w+.3"/>
                                          </p:val>
                                        </p:tav>
                                        <p:tav tm="100000">
                                          <p:val>
                                            <p:strVal val="#ppt_w"/>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animEffect transition="in" filter="fade">
                                      <p:cBhvr>
                                        <p:cTn id="15" dur="2000"/>
                                        <p:tgtEl>
                                          <p:spTgt spid="2"/>
                                        </p:tgtEl>
                                      </p:cBhvr>
                                    </p:animEffect>
                                  </p:childTnLst>
                                </p:cTn>
                              </p:par>
                            </p:childTnLst>
                          </p:cTn>
                        </p:par>
                        <p:par>
                          <p:cTn id="16" fill="hold" nodeType="afterGroup">
                            <p:stCondLst>
                              <p:cond delay="4000"/>
                            </p:stCondLst>
                            <p:childTnLst>
                              <p:par>
                                <p:cTn id="17" presetID="55" presetClass="entr" presetSubtype="0" fill="hold" grpId="0" nodeType="afterEffect">
                                  <p:stCondLst>
                                    <p:cond delay="0"/>
                                  </p:stCondLst>
                                  <p:childTnLst>
                                    <p:set>
                                      <p:cBhvr>
                                        <p:cTn id="18" dur="1" fill="hold">
                                          <p:stCondLst>
                                            <p:cond delay="0"/>
                                          </p:stCondLst>
                                        </p:cTn>
                                        <p:tgtEl>
                                          <p:spTgt spid="10245"/>
                                        </p:tgtEl>
                                        <p:attrNameLst>
                                          <p:attrName>style.visibility</p:attrName>
                                        </p:attrNameLst>
                                      </p:cBhvr>
                                      <p:to>
                                        <p:strVal val="visible"/>
                                      </p:to>
                                    </p:set>
                                    <p:anim calcmode="lin" valueType="num">
                                      <p:cBhvr>
                                        <p:cTn id="19" dur="2000" fill="hold"/>
                                        <p:tgtEl>
                                          <p:spTgt spid="10245"/>
                                        </p:tgtEl>
                                        <p:attrNameLst>
                                          <p:attrName>ppt_w</p:attrName>
                                        </p:attrNameLst>
                                      </p:cBhvr>
                                      <p:tavLst>
                                        <p:tav tm="0">
                                          <p:val>
                                            <p:strVal val="#ppt_w*0.70"/>
                                          </p:val>
                                        </p:tav>
                                        <p:tav tm="100000">
                                          <p:val>
                                            <p:strVal val="#ppt_w"/>
                                          </p:val>
                                        </p:tav>
                                      </p:tavLst>
                                    </p:anim>
                                    <p:anim calcmode="lin" valueType="num">
                                      <p:cBhvr>
                                        <p:cTn id="20" dur="2000" fill="hold"/>
                                        <p:tgtEl>
                                          <p:spTgt spid="10245"/>
                                        </p:tgtEl>
                                        <p:attrNameLst>
                                          <p:attrName>ppt_h</p:attrName>
                                        </p:attrNameLst>
                                      </p:cBhvr>
                                      <p:tavLst>
                                        <p:tav tm="0">
                                          <p:val>
                                            <p:strVal val="#ppt_h"/>
                                          </p:val>
                                        </p:tav>
                                        <p:tav tm="100000">
                                          <p:val>
                                            <p:strVal val="#ppt_h"/>
                                          </p:val>
                                        </p:tav>
                                      </p:tavLst>
                                    </p:anim>
                                    <p:animEffect transition="in" filter="fade">
                                      <p:cBhvr>
                                        <p:cTn id="21" dur="2000"/>
                                        <p:tgtEl>
                                          <p:spTgt spid="10245"/>
                                        </p:tgtEl>
                                      </p:cBhvr>
                                    </p:animEffect>
                                  </p:childTnLst>
                                </p:cTn>
                              </p:par>
                            </p:childTnLst>
                          </p:cTn>
                        </p:par>
                        <p:par>
                          <p:cTn id="22" fill="hold" nodeType="afterGroup">
                            <p:stCondLst>
                              <p:cond delay="6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2000" fill="hold"/>
                                        <p:tgtEl>
                                          <p:spTgt spid="6"/>
                                        </p:tgtEl>
                                        <p:attrNameLst>
                                          <p:attrName>ppt_x</p:attrName>
                                        </p:attrNameLst>
                                      </p:cBhvr>
                                      <p:tavLst>
                                        <p:tav tm="0">
                                          <p:val>
                                            <p:strVal val="#ppt_x"/>
                                          </p:val>
                                        </p:tav>
                                        <p:tav tm="100000">
                                          <p:val>
                                            <p:strVal val="#ppt_x"/>
                                          </p:val>
                                        </p:tav>
                                      </p:tavLst>
                                    </p:anim>
                                    <p:anim calcmode="lin" valueType="num">
                                      <p:cBhvr additive="base">
                                        <p:cTn id="26"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2000" fill="hold"/>
                                        <p:tgtEl>
                                          <p:spTgt spid="12"/>
                                        </p:tgtEl>
                                        <p:attrNameLst>
                                          <p:attrName>ppt_x</p:attrName>
                                        </p:attrNameLst>
                                      </p:cBhvr>
                                      <p:tavLst>
                                        <p:tav tm="0">
                                          <p:val>
                                            <p:strVal val="#ppt_x"/>
                                          </p:val>
                                        </p:tav>
                                        <p:tav tm="100000">
                                          <p:val>
                                            <p:strVal val="#ppt_x"/>
                                          </p:val>
                                        </p:tav>
                                      </p:tavLst>
                                    </p:anim>
                                    <p:anim calcmode="lin" valueType="num">
                                      <p:cBhvr additive="base">
                                        <p:cTn id="32"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2000" fill="hold"/>
                                        <p:tgtEl>
                                          <p:spTgt spid="10"/>
                                        </p:tgtEl>
                                        <p:attrNameLst>
                                          <p:attrName>ppt_x</p:attrName>
                                        </p:attrNameLst>
                                      </p:cBhvr>
                                      <p:tavLst>
                                        <p:tav tm="0">
                                          <p:val>
                                            <p:strVal val="#ppt_x"/>
                                          </p:val>
                                        </p:tav>
                                        <p:tav tm="100000">
                                          <p:val>
                                            <p:strVal val="#ppt_x"/>
                                          </p:val>
                                        </p:tav>
                                      </p:tavLst>
                                    </p:anim>
                                    <p:anim calcmode="lin" valueType="num">
                                      <p:cBhvr additive="base">
                                        <p:cTn id="38"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245" grpId="0"/>
      <p:bldP spid="10"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1"/>
          <p:cNvGrpSpPr>
            <a:grpSpLocks/>
          </p:cNvGrpSpPr>
          <p:nvPr/>
        </p:nvGrpSpPr>
        <p:grpSpPr bwMode="auto">
          <a:xfrm>
            <a:off x="3200400" y="228600"/>
            <a:ext cx="5638800" cy="1270000"/>
            <a:chOff x="0" y="1396999"/>
            <a:chExt cx="5638800" cy="1269999"/>
          </a:xfrm>
        </p:grpSpPr>
        <p:sp>
          <p:nvSpPr>
            <p:cNvPr id="3" name="Rounded Rectangle 2"/>
            <p:cNvSpPr/>
            <p:nvPr/>
          </p:nvSpPr>
          <p:spPr>
            <a:xfrm>
              <a:off x="0" y="1396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4" name="Rounded Rectangle 4"/>
            <p:cNvSpPr/>
            <p:nvPr/>
          </p:nvSpPr>
          <p:spPr>
            <a:xfrm>
              <a:off x="1254125" y="1396999"/>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Purchase, Sale, or Investment. </a:t>
              </a:r>
              <a:endParaRPr lang="en-US" b="1" dirty="0"/>
            </a:p>
          </p:txBody>
        </p:sp>
      </p:grpSp>
      <p:sp>
        <p:nvSpPr>
          <p:cNvPr id="5" name="Rounded Rectangle 4"/>
          <p:cNvSpPr/>
          <p:nvPr/>
        </p:nvSpPr>
        <p:spPr>
          <a:xfrm>
            <a:off x="3352800" y="3048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6" name="Rounded Rectangle 5"/>
          <p:cNvSpPr/>
          <p:nvPr/>
        </p:nvSpPr>
        <p:spPr>
          <a:xfrm>
            <a:off x="3657600" y="2057400"/>
            <a:ext cx="4800600" cy="13335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eaLnBrk="1" hangingPunct="1">
              <a:buClr>
                <a:srgbClr val="A12584"/>
              </a:buClr>
              <a:defRPr/>
            </a:pPr>
            <a:r>
              <a:rPr lang="en-US" dirty="0">
                <a:solidFill>
                  <a:schemeClr val="tx1"/>
                </a:solidFill>
                <a:latin typeface="Times New Roman" pitchFamily="18" charset="0"/>
              </a:rPr>
              <a:t>Financial options: learn how pensions, 401k accounts, and IRAs can be used in the purchase of real estate</a:t>
            </a:r>
          </a:p>
        </p:txBody>
      </p:sp>
      <p:sp>
        <p:nvSpPr>
          <p:cNvPr id="8" name="Rounded Rectangle 7"/>
          <p:cNvSpPr/>
          <p:nvPr/>
        </p:nvSpPr>
        <p:spPr>
          <a:xfrm>
            <a:off x="3657600" y="3733800"/>
            <a:ext cx="4800600" cy="12954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eaLnBrk="1" hangingPunct="1">
              <a:buClr>
                <a:srgbClr val="A12584"/>
              </a:buClr>
              <a:defRPr/>
            </a:pPr>
            <a:r>
              <a:rPr lang="en-US" dirty="0">
                <a:solidFill>
                  <a:schemeClr val="tx1"/>
                </a:solidFill>
                <a:latin typeface="Times New Roman" pitchFamily="18" charset="0"/>
              </a:rPr>
              <a:t>Financial options: look at all available financing methods, including reverse mortgages</a:t>
            </a:r>
          </a:p>
        </p:txBody>
      </p:sp>
      <p:pic>
        <p:nvPicPr>
          <p:cNvPr id="21510"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9" descr="SBP01555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310" y="5943600"/>
            <a:ext cx="749322" cy="9002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9000">
        <p:fade/>
      </p:transition>
    </mc:Choice>
    <mc:Fallback>
      <p:transition spd="med" advClick="0" advTm="9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1"/>
          <p:cNvGrpSpPr>
            <a:grpSpLocks/>
          </p:cNvGrpSpPr>
          <p:nvPr/>
        </p:nvGrpSpPr>
        <p:grpSpPr bwMode="auto">
          <a:xfrm>
            <a:off x="3200400" y="228600"/>
            <a:ext cx="5638800" cy="1270000"/>
            <a:chOff x="0" y="1396999"/>
            <a:chExt cx="5638800" cy="1269999"/>
          </a:xfrm>
        </p:grpSpPr>
        <p:sp>
          <p:nvSpPr>
            <p:cNvPr id="3" name="Rounded Rectangle 2"/>
            <p:cNvSpPr/>
            <p:nvPr/>
          </p:nvSpPr>
          <p:spPr>
            <a:xfrm>
              <a:off x="0" y="1396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4" name="Rounded Rectangle 4"/>
            <p:cNvSpPr/>
            <p:nvPr/>
          </p:nvSpPr>
          <p:spPr>
            <a:xfrm>
              <a:off x="1254125" y="1396999"/>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Purchase, Sale, or Investment. </a:t>
              </a:r>
              <a:endParaRPr lang="en-US" b="1" dirty="0"/>
            </a:p>
          </p:txBody>
        </p:sp>
      </p:grpSp>
      <p:sp>
        <p:nvSpPr>
          <p:cNvPr id="5" name="Rounded Rectangle 4"/>
          <p:cNvSpPr/>
          <p:nvPr/>
        </p:nvSpPr>
        <p:spPr>
          <a:xfrm>
            <a:off x="3352800" y="3048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7" name="Rounded Rectangle 6"/>
          <p:cNvSpPr/>
          <p:nvPr/>
        </p:nvSpPr>
        <p:spPr>
          <a:xfrm>
            <a:off x="3733800" y="2514600"/>
            <a:ext cx="4800600" cy="12954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marL="457200" indent="-457200" eaLnBrk="1" hangingPunct="1">
              <a:lnSpc>
                <a:spcPct val="105000"/>
              </a:lnSpc>
              <a:spcBef>
                <a:spcPct val="35000"/>
              </a:spcBef>
              <a:buClr>
                <a:schemeClr val="folHlink"/>
              </a:buClr>
              <a:defRPr/>
            </a:pPr>
            <a:r>
              <a:rPr lang="en-US" dirty="0">
                <a:solidFill>
                  <a:schemeClr val="tx1"/>
                </a:solidFill>
                <a:latin typeface="Times New Roman" pitchFamily="18" charset="0"/>
              </a:rPr>
              <a:t>	SRES</a:t>
            </a:r>
            <a:r>
              <a:rPr lang="en-US" baseline="30000" dirty="0">
                <a:solidFill>
                  <a:schemeClr val="tx1"/>
                </a:solidFill>
                <a:latin typeface="Times New Roman" pitchFamily="18" charset="0"/>
              </a:rPr>
              <a:t>®</a:t>
            </a:r>
            <a:r>
              <a:rPr lang="en-US" dirty="0">
                <a:solidFill>
                  <a:schemeClr val="tx1"/>
                </a:solidFill>
                <a:latin typeface="Times New Roman" pitchFamily="18" charset="0"/>
              </a:rPr>
              <a:t> Designees are not qualified to give financial or legal advice. That is why I have assembled a team of experts to help serve you.</a:t>
            </a:r>
          </a:p>
        </p:txBody>
      </p:sp>
      <p:sp>
        <p:nvSpPr>
          <p:cNvPr id="10" name="Rounded Rectangle 9"/>
          <p:cNvSpPr/>
          <p:nvPr/>
        </p:nvSpPr>
        <p:spPr>
          <a:xfrm>
            <a:off x="3733800" y="4038600"/>
            <a:ext cx="4800600" cy="16002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eaLnBrk="1" hangingPunct="1">
              <a:lnSpc>
                <a:spcPct val="105000"/>
              </a:lnSpc>
              <a:spcBef>
                <a:spcPct val="35000"/>
              </a:spcBef>
              <a:buClr>
                <a:schemeClr val="folHlink"/>
              </a:buClr>
              <a:defRPr/>
            </a:pPr>
            <a:r>
              <a:rPr lang="en-US" dirty="0">
                <a:solidFill>
                  <a:schemeClr val="tx1"/>
                </a:solidFill>
                <a:latin typeface="Times New Roman" pitchFamily="18" charset="0"/>
              </a:rPr>
              <a:t>	I will provide you with professional advice, and  direct attention to your specific needs. </a:t>
            </a:r>
            <a:endParaRPr lang="en-US" dirty="0">
              <a:solidFill>
                <a:schemeClr val="tx1"/>
              </a:solidFill>
            </a:endParaRPr>
          </a:p>
        </p:txBody>
      </p:sp>
      <p:pic>
        <p:nvPicPr>
          <p:cNvPr id="23558"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10" descr="SBP01555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455" y="5791200"/>
            <a:ext cx="800952" cy="962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9000">
        <p:fade/>
      </p:transition>
    </mc:Choice>
    <mc:Fallback>
      <p:transition spd="med" advClick="0" advTm="9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1"/>
          <p:cNvGrpSpPr>
            <a:grpSpLocks/>
          </p:cNvGrpSpPr>
          <p:nvPr/>
        </p:nvGrpSpPr>
        <p:grpSpPr bwMode="auto">
          <a:xfrm>
            <a:off x="3200400" y="228600"/>
            <a:ext cx="5638800" cy="1270000"/>
            <a:chOff x="0" y="1396999"/>
            <a:chExt cx="5638800" cy="1269999"/>
          </a:xfrm>
        </p:grpSpPr>
        <p:sp>
          <p:nvSpPr>
            <p:cNvPr id="3" name="Rounded Rectangle 2"/>
            <p:cNvSpPr/>
            <p:nvPr/>
          </p:nvSpPr>
          <p:spPr>
            <a:xfrm>
              <a:off x="0" y="1396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4" name="Rounded Rectangle 4"/>
            <p:cNvSpPr/>
            <p:nvPr/>
          </p:nvSpPr>
          <p:spPr>
            <a:xfrm>
              <a:off x="1254125" y="1396999"/>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Purchase, Sale, or Investment. </a:t>
              </a:r>
              <a:endParaRPr lang="en-US" b="1" dirty="0"/>
            </a:p>
          </p:txBody>
        </p:sp>
      </p:grpSp>
      <p:sp>
        <p:nvSpPr>
          <p:cNvPr id="5" name="Rounded Rectangle 4"/>
          <p:cNvSpPr/>
          <p:nvPr/>
        </p:nvSpPr>
        <p:spPr>
          <a:xfrm>
            <a:off x="3352800" y="3048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6" name="Rounded Rectangle 5"/>
          <p:cNvSpPr/>
          <p:nvPr/>
        </p:nvSpPr>
        <p:spPr>
          <a:xfrm>
            <a:off x="3581400" y="1981200"/>
            <a:ext cx="5105400" cy="16002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eaLnBrk="1" hangingPunct="1">
              <a:lnSpc>
                <a:spcPct val="105000"/>
              </a:lnSpc>
              <a:spcBef>
                <a:spcPct val="35000"/>
              </a:spcBef>
              <a:buClr>
                <a:schemeClr val="folHlink"/>
              </a:buClr>
              <a:defRPr/>
            </a:pPr>
            <a:r>
              <a:rPr lang="en-US" dirty="0">
                <a:solidFill>
                  <a:schemeClr val="tx1"/>
                </a:solidFill>
                <a:latin typeface="Times New Roman" pitchFamily="18" charset="0"/>
              </a:rPr>
              <a:t>	Looking for a home can be frustrating  at times. If you need additional information, I can provide you with relevant resources and answers to any of your real estate related questions.</a:t>
            </a:r>
          </a:p>
        </p:txBody>
      </p:sp>
      <p:pic>
        <p:nvPicPr>
          <p:cNvPr id="25605" name="Picture 15" descr="aarp"/>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0600" y="3810000"/>
            <a:ext cx="2667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35" descr="moveseniors"/>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2200" y="4953000"/>
            <a:ext cx="2590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15" descr="SRES_Logo_w_ta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Rectangle 10"/>
          <p:cNvSpPr>
            <a:spLocks noChangeArrowheads="1"/>
          </p:cNvSpPr>
          <p:nvPr/>
        </p:nvSpPr>
        <p:spPr bwMode="auto">
          <a:xfrm>
            <a:off x="3124200" y="1600200"/>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Times New Roman" panose="02020603050405020304" pitchFamily="18" charset="0"/>
              </a:rPr>
              <a:t>Resources:</a:t>
            </a:r>
            <a:endParaRPr lang="en-US" altLang="en-US" sz="1800">
              <a:latin typeface="Arial" panose="020B0604020202020204" pitchFamily="34" charset="0"/>
            </a:endParaRPr>
          </a:p>
        </p:txBody>
      </p:sp>
      <p:pic>
        <p:nvPicPr>
          <p:cNvPr id="25609"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5334000"/>
            <a:ext cx="23812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12" descr="SBP0155552.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9212" y="5943600"/>
            <a:ext cx="674099" cy="8098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12000">
        <p:fade/>
      </p:transition>
    </mc:Choice>
    <mc:Fallback>
      <p:transition spd="med" advClick="0" advTm="12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1"/>
          <p:cNvGrpSpPr>
            <a:grpSpLocks/>
          </p:cNvGrpSpPr>
          <p:nvPr/>
        </p:nvGrpSpPr>
        <p:grpSpPr bwMode="auto">
          <a:xfrm>
            <a:off x="3200400" y="228600"/>
            <a:ext cx="5638800" cy="1270000"/>
            <a:chOff x="0" y="1396999"/>
            <a:chExt cx="5638800" cy="1269999"/>
          </a:xfrm>
        </p:grpSpPr>
        <p:sp>
          <p:nvSpPr>
            <p:cNvPr id="3" name="Rounded Rectangle 2"/>
            <p:cNvSpPr/>
            <p:nvPr/>
          </p:nvSpPr>
          <p:spPr>
            <a:xfrm>
              <a:off x="0" y="1396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4" name="Rounded Rectangle 4"/>
            <p:cNvSpPr/>
            <p:nvPr/>
          </p:nvSpPr>
          <p:spPr>
            <a:xfrm>
              <a:off x="1254125" y="1396999"/>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Purchase, Sale, or Investment. </a:t>
              </a:r>
              <a:endParaRPr lang="en-US" b="1" dirty="0"/>
            </a:p>
          </p:txBody>
        </p:sp>
      </p:grpSp>
      <p:sp>
        <p:nvSpPr>
          <p:cNvPr id="5" name="Rounded Rectangle 4"/>
          <p:cNvSpPr/>
          <p:nvPr/>
        </p:nvSpPr>
        <p:spPr>
          <a:xfrm>
            <a:off x="3352800" y="3048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27652" name="Rectangle 5"/>
          <p:cNvSpPr>
            <a:spLocks noChangeArrowheads="1"/>
          </p:cNvSpPr>
          <p:nvPr/>
        </p:nvSpPr>
        <p:spPr bwMode="auto">
          <a:xfrm>
            <a:off x="3124200" y="167640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800">
                <a:latin typeface="Times New Roman" panose="02020603050405020304" pitchFamily="18" charset="0"/>
              </a:rPr>
              <a:t>Research:</a:t>
            </a:r>
          </a:p>
        </p:txBody>
      </p:sp>
      <p:sp>
        <p:nvSpPr>
          <p:cNvPr id="7" name="Rounded Rectangle 6"/>
          <p:cNvSpPr/>
          <p:nvPr/>
        </p:nvSpPr>
        <p:spPr>
          <a:xfrm>
            <a:off x="3352800" y="2133600"/>
            <a:ext cx="5410200" cy="18288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eaLnBrk="1" hangingPunct="1">
              <a:lnSpc>
                <a:spcPct val="105000"/>
              </a:lnSpc>
              <a:spcBef>
                <a:spcPct val="35000"/>
              </a:spcBef>
              <a:buClr>
                <a:schemeClr val="folHlink"/>
              </a:buClr>
              <a:defRPr/>
            </a:pPr>
            <a:r>
              <a:rPr lang="en-US" dirty="0">
                <a:solidFill>
                  <a:schemeClr val="tx1"/>
                </a:solidFill>
                <a:latin typeface="Times New Roman" pitchFamily="18" charset="0"/>
              </a:rPr>
              <a:t>	The research I have available will allow me to gain insight on senior marketing strategies; learn about local, state and national demographics; internet trends; geographic patterns; top selling points for seniors; and motivations for relocating. </a:t>
            </a:r>
          </a:p>
        </p:txBody>
      </p:sp>
      <p:pic>
        <p:nvPicPr>
          <p:cNvPr id="27654" name="Picture 13" descr="Excel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4267200"/>
            <a:ext cx="1981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4" descr="MPj0422176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572000"/>
            <a:ext cx="1981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5" descr="SRES_Logo_w_ta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10" descr="SBP0155552.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309" y="5791200"/>
            <a:ext cx="876175" cy="10526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12000">
        <p:fade/>
      </p:transition>
    </mc:Choice>
    <mc:Fallback>
      <p:transition spd="med" advClick="0" advTm="12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1"/>
          <p:cNvGrpSpPr>
            <a:grpSpLocks/>
          </p:cNvGrpSpPr>
          <p:nvPr/>
        </p:nvGrpSpPr>
        <p:grpSpPr bwMode="auto">
          <a:xfrm>
            <a:off x="3276600" y="228600"/>
            <a:ext cx="5638800" cy="1270000"/>
            <a:chOff x="0" y="2793999"/>
            <a:chExt cx="5638800" cy="1269999"/>
          </a:xfrm>
        </p:grpSpPr>
        <p:sp>
          <p:nvSpPr>
            <p:cNvPr id="3" name="Rounded Rectangle 2"/>
            <p:cNvSpPr/>
            <p:nvPr/>
          </p:nvSpPr>
          <p:spPr>
            <a:xfrm>
              <a:off x="0" y="2793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4" name="Rounded Rectangle 4"/>
            <p:cNvSpPr/>
            <p:nvPr/>
          </p:nvSpPr>
          <p:spPr>
            <a:xfrm>
              <a:off x="1254125" y="2793999"/>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Resources.</a:t>
              </a:r>
              <a:endParaRPr lang="en-US" b="1" dirty="0"/>
            </a:p>
          </p:txBody>
        </p:sp>
      </p:grpSp>
      <p:sp>
        <p:nvSpPr>
          <p:cNvPr id="5" name="Rounded Rectangle 4"/>
          <p:cNvSpPr/>
          <p:nvPr/>
        </p:nvSpPr>
        <p:spPr>
          <a:xfrm>
            <a:off x="3429000" y="3810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29700" name="Rectangle 5"/>
          <p:cNvSpPr>
            <a:spLocks noChangeArrowheads="1"/>
          </p:cNvSpPr>
          <p:nvPr/>
        </p:nvSpPr>
        <p:spPr bwMode="auto">
          <a:xfrm>
            <a:off x="3200400" y="1676400"/>
            <a:ext cx="4321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Times New Roman" panose="02020603050405020304" pitchFamily="18" charset="0"/>
              </a:rPr>
              <a:t>Are you Undecided About Your Next Move?</a:t>
            </a:r>
            <a:endParaRPr lang="en-US" altLang="en-US" sz="1800">
              <a:latin typeface="Arial" panose="020B0604020202020204" pitchFamily="34" charset="0"/>
            </a:endParaRPr>
          </a:p>
        </p:txBody>
      </p:sp>
      <p:sp>
        <p:nvSpPr>
          <p:cNvPr id="8" name="Rounded Rectangle 7"/>
          <p:cNvSpPr/>
          <p:nvPr/>
        </p:nvSpPr>
        <p:spPr>
          <a:xfrm>
            <a:off x="3505200" y="2133600"/>
            <a:ext cx="4953000" cy="15240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eaLnBrk="1" hangingPunct="1">
              <a:lnSpc>
                <a:spcPct val="105000"/>
              </a:lnSpc>
              <a:spcBef>
                <a:spcPct val="35000"/>
              </a:spcBef>
              <a:buClr>
                <a:schemeClr val="folHlink"/>
              </a:buClr>
              <a:defRPr/>
            </a:pPr>
            <a:r>
              <a:rPr lang="en-US" dirty="0">
                <a:solidFill>
                  <a:schemeClr val="tx1"/>
                </a:solidFill>
                <a:latin typeface="Times New Roman" pitchFamily="18" charset="0"/>
              </a:rPr>
              <a:t>	Part of my SRES</a:t>
            </a:r>
            <a:r>
              <a:rPr lang="en-US" baseline="30000" dirty="0">
                <a:solidFill>
                  <a:schemeClr val="tx1"/>
                </a:solidFill>
                <a:latin typeface="Times New Roman" pitchFamily="18" charset="0"/>
              </a:rPr>
              <a:t>®</a:t>
            </a:r>
            <a:r>
              <a:rPr lang="en-US" dirty="0">
                <a:solidFill>
                  <a:schemeClr val="tx1"/>
                </a:solidFill>
                <a:latin typeface="Times New Roman" pitchFamily="18" charset="0"/>
              </a:rPr>
              <a:t> course was dedicated to understanding current market trends, recent research, and the pros and cons accumulated by National and Government programs in these areas of interest:</a:t>
            </a:r>
          </a:p>
        </p:txBody>
      </p:sp>
      <p:sp>
        <p:nvSpPr>
          <p:cNvPr id="11" name="Flowchart: Terminator 10"/>
          <p:cNvSpPr/>
          <p:nvPr/>
        </p:nvSpPr>
        <p:spPr>
          <a:xfrm>
            <a:off x="3581400" y="46482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Assisted Living</a:t>
            </a:r>
          </a:p>
        </p:txBody>
      </p:sp>
      <p:sp>
        <p:nvSpPr>
          <p:cNvPr id="12" name="Flowchart: Terminator 11"/>
          <p:cNvSpPr/>
          <p:nvPr/>
        </p:nvSpPr>
        <p:spPr>
          <a:xfrm>
            <a:off x="3581400" y="51054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Continuing Care</a:t>
            </a:r>
          </a:p>
        </p:txBody>
      </p:sp>
      <p:sp>
        <p:nvSpPr>
          <p:cNvPr id="13" name="Flowchart: Terminator 12"/>
          <p:cNvSpPr/>
          <p:nvPr/>
        </p:nvSpPr>
        <p:spPr>
          <a:xfrm>
            <a:off x="3581400" y="55626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Care Facilities</a:t>
            </a:r>
          </a:p>
        </p:txBody>
      </p:sp>
      <p:sp>
        <p:nvSpPr>
          <p:cNvPr id="18" name="Flowchart: Terminator 17"/>
          <p:cNvSpPr/>
          <p:nvPr/>
        </p:nvSpPr>
        <p:spPr>
          <a:xfrm>
            <a:off x="3581400" y="41910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Independent Living </a:t>
            </a:r>
          </a:p>
        </p:txBody>
      </p:sp>
      <p:sp>
        <p:nvSpPr>
          <p:cNvPr id="19" name="Flowchart: Terminator 18"/>
          <p:cNvSpPr/>
          <p:nvPr/>
        </p:nvSpPr>
        <p:spPr>
          <a:xfrm>
            <a:off x="3581400" y="37338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Active Lifestyles</a:t>
            </a:r>
          </a:p>
        </p:txBody>
      </p:sp>
      <p:sp>
        <p:nvSpPr>
          <p:cNvPr id="20" name="Flowchart: Terminator 19"/>
          <p:cNvSpPr/>
          <p:nvPr/>
        </p:nvSpPr>
        <p:spPr>
          <a:xfrm>
            <a:off x="3581400" y="6019800"/>
            <a:ext cx="3200400" cy="381000"/>
          </a:xfrm>
          <a:prstGeom prst="flowChartTerminator">
            <a:avLst/>
          </a:prstGeom>
          <a:gradFill>
            <a:gsLst>
              <a:gs pos="0">
                <a:schemeClr val="bg1">
                  <a:lumMod val="65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cs typeface="Times New Roman" pitchFamily="18" charset="0"/>
              </a:rPr>
              <a:t>Age-restricted communities</a:t>
            </a:r>
          </a:p>
        </p:txBody>
      </p:sp>
      <p:pic>
        <p:nvPicPr>
          <p:cNvPr id="29708"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9" name="Picture 14" descr="SBP01555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309" y="5791200"/>
            <a:ext cx="876175" cy="10526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28000">
        <p:fade/>
      </p:transition>
    </mc:Choice>
    <mc:Fallback>
      <p:transition spd="med" advClick="0" advTm="28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1"/>
          <p:cNvGrpSpPr>
            <a:grpSpLocks/>
          </p:cNvGrpSpPr>
          <p:nvPr/>
        </p:nvGrpSpPr>
        <p:grpSpPr bwMode="auto">
          <a:xfrm>
            <a:off x="3276600" y="228600"/>
            <a:ext cx="5638800" cy="1270000"/>
            <a:chOff x="0" y="2793999"/>
            <a:chExt cx="5638800" cy="1269999"/>
          </a:xfrm>
        </p:grpSpPr>
        <p:sp>
          <p:nvSpPr>
            <p:cNvPr id="3" name="Rounded Rectangle 2"/>
            <p:cNvSpPr/>
            <p:nvPr/>
          </p:nvSpPr>
          <p:spPr>
            <a:xfrm>
              <a:off x="0" y="2793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4" name="Rounded Rectangle 4"/>
            <p:cNvSpPr/>
            <p:nvPr/>
          </p:nvSpPr>
          <p:spPr>
            <a:xfrm>
              <a:off x="1254125" y="2793999"/>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Resources.</a:t>
              </a:r>
              <a:endParaRPr lang="en-US" b="1" dirty="0"/>
            </a:p>
          </p:txBody>
        </p:sp>
      </p:grpSp>
      <p:sp>
        <p:nvSpPr>
          <p:cNvPr id="5" name="Rounded Rectangle 4"/>
          <p:cNvSpPr/>
          <p:nvPr/>
        </p:nvSpPr>
        <p:spPr>
          <a:xfrm>
            <a:off x="3429000" y="3810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31748" name="Rectangle 5"/>
          <p:cNvSpPr>
            <a:spLocks noChangeArrowheads="1"/>
          </p:cNvSpPr>
          <p:nvPr/>
        </p:nvSpPr>
        <p:spPr bwMode="auto">
          <a:xfrm>
            <a:off x="3124200" y="1676400"/>
            <a:ext cx="2051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Times New Roman" panose="02020603050405020304" pitchFamily="18" charset="0"/>
              </a:rPr>
              <a:t> Personal Approach.</a:t>
            </a:r>
            <a:endParaRPr lang="en-US" altLang="en-US" sz="1800">
              <a:latin typeface="Arial" panose="020B0604020202020204" pitchFamily="34" charset="0"/>
            </a:endParaRPr>
          </a:p>
        </p:txBody>
      </p:sp>
      <p:sp>
        <p:nvSpPr>
          <p:cNvPr id="7" name="Rounded Rectangle 6"/>
          <p:cNvSpPr/>
          <p:nvPr/>
        </p:nvSpPr>
        <p:spPr>
          <a:xfrm>
            <a:off x="3581400" y="2133600"/>
            <a:ext cx="4800600" cy="7620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rPr>
              <a:t>A customized approach to your real estate needs is one of the many services I will offer to you. </a:t>
            </a:r>
          </a:p>
        </p:txBody>
      </p:sp>
      <p:sp>
        <p:nvSpPr>
          <p:cNvPr id="8" name="Rounded Rectangle 7"/>
          <p:cNvSpPr/>
          <p:nvPr/>
        </p:nvSpPr>
        <p:spPr>
          <a:xfrm>
            <a:off x="3581400" y="3124200"/>
            <a:ext cx="4800600" cy="12192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eaLnBrk="1" hangingPunct="1">
              <a:defRPr/>
            </a:pPr>
            <a:r>
              <a:rPr lang="en-US" dirty="0">
                <a:solidFill>
                  <a:schemeClr val="tx1"/>
                </a:solidFill>
                <a:latin typeface="Times New Roman" pitchFamily="18" charset="0"/>
              </a:rPr>
              <a:t>I have the knowledge and expertise to counsel you through major financial and lifestyle transitions involved in relocating, refinancing, or selling the family home. </a:t>
            </a:r>
          </a:p>
        </p:txBody>
      </p:sp>
      <p:sp>
        <p:nvSpPr>
          <p:cNvPr id="9" name="Rounded Rectangle 8"/>
          <p:cNvSpPr/>
          <p:nvPr/>
        </p:nvSpPr>
        <p:spPr>
          <a:xfrm>
            <a:off x="3581400" y="4495800"/>
            <a:ext cx="4800600" cy="12192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rPr>
              <a:t>I will offer you the opportunity to complete a real estate transaction with the patience, professionalism and expertise you deserve.  </a:t>
            </a:r>
          </a:p>
        </p:txBody>
      </p:sp>
      <p:pic>
        <p:nvPicPr>
          <p:cNvPr id="31752"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10" descr="SBP01555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309" y="5867400"/>
            <a:ext cx="737525" cy="8860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25000">
        <p:fade/>
      </p:transition>
    </mc:Choice>
    <mc:Fallback>
      <p:transition spd="med" advClick="0" advTm="2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2"/>
          <p:cNvGrpSpPr>
            <a:grpSpLocks/>
          </p:cNvGrpSpPr>
          <p:nvPr/>
        </p:nvGrpSpPr>
        <p:grpSpPr bwMode="auto">
          <a:xfrm>
            <a:off x="3276600" y="228600"/>
            <a:ext cx="5638800" cy="1270000"/>
            <a:chOff x="0" y="2793999"/>
            <a:chExt cx="5638800" cy="1269999"/>
          </a:xfrm>
        </p:grpSpPr>
        <p:sp>
          <p:nvSpPr>
            <p:cNvPr id="4" name="Rounded Rectangle 3"/>
            <p:cNvSpPr/>
            <p:nvPr/>
          </p:nvSpPr>
          <p:spPr>
            <a:xfrm>
              <a:off x="0" y="2793999"/>
              <a:ext cx="5638800" cy="1269999"/>
            </a:xfrm>
            <a:prstGeom prst="roundRect">
              <a:avLst>
                <a:gd name="adj" fmla="val 10000"/>
              </a:avLst>
            </a:prstGeom>
            <a:gradFill rotWithShape="0">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p:spPr>
          <p:style>
            <a:lnRef idx="0">
              <a:schemeClr val="accent2">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5" name="Rounded Rectangle 4"/>
            <p:cNvSpPr/>
            <p:nvPr/>
          </p:nvSpPr>
          <p:spPr>
            <a:xfrm>
              <a:off x="1254125" y="2793999"/>
              <a:ext cx="4384675" cy="12699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defTabSz="800100" eaLnBrk="1" hangingPunct="1">
                <a:lnSpc>
                  <a:spcPct val="90000"/>
                </a:lnSpc>
                <a:spcAft>
                  <a:spcPct val="35000"/>
                </a:spcAft>
                <a:defRPr/>
              </a:pPr>
              <a:r>
                <a:rPr lang="en-US" b="1" dirty="0">
                  <a:latin typeface="Times New Roman" pitchFamily="18" charset="0"/>
                </a:rPr>
                <a:t>Resources.</a:t>
              </a:r>
              <a:endParaRPr lang="en-US" b="1" dirty="0"/>
            </a:p>
          </p:txBody>
        </p:sp>
      </p:grpSp>
      <p:sp>
        <p:nvSpPr>
          <p:cNvPr id="6" name="Rounded Rectangle 5"/>
          <p:cNvSpPr/>
          <p:nvPr/>
        </p:nvSpPr>
        <p:spPr>
          <a:xfrm>
            <a:off x="3429000" y="381000"/>
            <a:ext cx="1127125" cy="1016000"/>
          </a:xfrm>
          <a:prstGeom prst="roundRect">
            <a:avLst>
              <a:gd name="adj" fmla="val 10000"/>
            </a:avLst>
          </a:prstGeom>
          <a:blipFill rotWithShape="0">
            <a:blip r:embed="rId3"/>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7" name="Rounded Rectangle 6"/>
          <p:cNvSpPr/>
          <p:nvPr/>
        </p:nvSpPr>
        <p:spPr>
          <a:xfrm>
            <a:off x="3733800" y="2133600"/>
            <a:ext cx="4876800" cy="18288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rPr>
              <a:t>Looking for a dedicated real estate professional? One that will take the time and effort to complete a transaction that meets YOUR standards?</a:t>
            </a:r>
            <a:endParaRPr lang="en-US" dirty="0">
              <a:solidFill>
                <a:schemeClr val="tx1"/>
              </a:solidFill>
            </a:endParaRPr>
          </a:p>
        </p:txBody>
      </p:sp>
      <p:pic>
        <p:nvPicPr>
          <p:cNvPr id="33797" name="Picture 15" descr="SRES_Logo_w_ta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7" descr="SBP01555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76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5105400"/>
            <a:ext cx="13144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00" y="5867400"/>
            <a:ext cx="737525" cy="8860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9000">
        <p:fade/>
      </p:transition>
    </mc:Choice>
    <mc:Fallback>
      <p:transition spd="med" advClick="0" advTm="9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ChangeArrowheads="1"/>
          </p:cNvSpPr>
          <p:nvPr/>
        </p:nvSpPr>
        <p:spPr bwMode="auto">
          <a:xfrm>
            <a:off x="5105400" y="1295400"/>
            <a:ext cx="1811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Times New Roman" panose="02020603050405020304" pitchFamily="18" charset="0"/>
              </a:rPr>
              <a:t>Look no further.</a:t>
            </a:r>
            <a:endParaRPr lang="en-US" altLang="en-US" sz="1800">
              <a:latin typeface="Arial" panose="020B0604020202020204" pitchFamily="34" charset="0"/>
            </a:endParaRPr>
          </a:p>
        </p:txBody>
      </p:sp>
      <p:sp>
        <p:nvSpPr>
          <p:cNvPr id="4" name="Rounded Rectangle 3"/>
          <p:cNvSpPr/>
          <p:nvPr/>
        </p:nvSpPr>
        <p:spPr>
          <a:xfrm>
            <a:off x="3733800" y="2057400"/>
            <a:ext cx="4876800" cy="1447800"/>
          </a:xfrm>
          <a:prstGeom prst="roundRect">
            <a:avLst/>
          </a:prstGeom>
          <a:gradFill>
            <a:gsLst>
              <a:gs pos="0">
                <a:schemeClr val="accent2">
                  <a:lumMod val="60000"/>
                  <a:lumOff val="4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latin typeface="Times New Roman" pitchFamily="18" charset="0"/>
              </a:rPr>
              <a:t>My knowledge and experience in the 50+ market will open up the door for a well-paced, successful real estate transaction. Call Me Today!</a:t>
            </a:r>
          </a:p>
          <a:p>
            <a:pPr eaLnBrk="1" hangingPunct="1">
              <a:defRPr/>
            </a:pPr>
            <a:r>
              <a:rPr lang="en-US" dirty="0">
                <a:solidFill>
                  <a:schemeClr val="tx1"/>
                </a:solidFill>
                <a:latin typeface="Times New Roman" pitchFamily="18" charset="0"/>
              </a:rPr>
              <a:t>818-489-1960</a:t>
            </a:r>
          </a:p>
        </p:txBody>
      </p:sp>
      <p:pic>
        <p:nvPicPr>
          <p:cNvPr id="35844" name="Picture 15" descr="SRES_Logo_w_ta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6019800"/>
            <a:ext cx="1981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4" descr="SBP015555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4845050"/>
            <a:ext cx="14859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TextBox 2"/>
          <p:cNvSpPr txBox="1">
            <a:spLocks noChangeArrowheads="1"/>
          </p:cNvSpPr>
          <p:nvPr/>
        </p:nvSpPr>
        <p:spPr bwMode="auto">
          <a:xfrm>
            <a:off x="381000" y="4800600"/>
            <a:ext cx="4724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00">
                <a:latin typeface="Arial" panose="020B0604020202020204" pitchFamily="34" charset="0"/>
              </a:rPr>
              <a:t>Philip A Nastasi Jr </a:t>
            </a:r>
            <a:br>
              <a:rPr lang="en-US" altLang="en-US" sz="900">
                <a:latin typeface="Arial" panose="020B0604020202020204" pitchFamily="34" charset="0"/>
              </a:rPr>
            </a:br>
            <a:r>
              <a:rPr lang="en-US" altLang="en-US" sz="900">
                <a:latin typeface="Arial" panose="020B0604020202020204" pitchFamily="34" charset="0"/>
              </a:rPr>
              <a:t>REALTOR®</a:t>
            </a:r>
            <a:br>
              <a:rPr lang="en-US" altLang="en-US" sz="900">
                <a:latin typeface="Arial" panose="020B0604020202020204" pitchFamily="34" charset="0"/>
              </a:rPr>
            </a:br>
            <a:r>
              <a:rPr lang="en-US" altLang="en-US" sz="900">
                <a:latin typeface="Arial" panose="020B0604020202020204" pitchFamily="34" charset="0"/>
              </a:rPr>
              <a:t>ABR® (Accredited Buyer Representative)</a:t>
            </a:r>
            <a:br>
              <a:rPr lang="en-US" altLang="en-US" sz="900">
                <a:latin typeface="Arial" panose="020B0604020202020204" pitchFamily="34" charset="0"/>
              </a:rPr>
            </a:br>
            <a:r>
              <a:rPr lang="en-US" altLang="en-US" sz="900">
                <a:latin typeface="Arial" panose="020B0604020202020204" pitchFamily="34" charset="0"/>
              </a:rPr>
              <a:t>SRES® (Seniors Real Estate Specialist)</a:t>
            </a:r>
            <a:br>
              <a:rPr lang="en-US" altLang="en-US" sz="900">
                <a:latin typeface="Arial" panose="020B0604020202020204" pitchFamily="34" charset="0"/>
              </a:rPr>
            </a:br>
            <a:r>
              <a:rPr lang="en-US" altLang="en-US" sz="900">
                <a:latin typeface="Arial" panose="020B0604020202020204" pitchFamily="34" charset="0"/>
              </a:rPr>
              <a:t>Rodeo Realty Inc</a:t>
            </a:r>
            <a:br>
              <a:rPr lang="en-US" altLang="en-US" sz="900">
                <a:latin typeface="Arial" panose="020B0604020202020204" pitchFamily="34" charset="0"/>
              </a:rPr>
            </a:br>
            <a:r>
              <a:rPr lang="en-US" altLang="en-US" sz="900">
                <a:latin typeface="Arial" panose="020B0604020202020204" pitchFamily="34" charset="0"/>
              </a:rPr>
              <a:t>9338 Reseda Blvd</a:t>
            </a:r>
            <a:br>
              <a:rPr lang="en-US" altLang="en-US" sz="900">
                <a:latin typeface="Arial" panose="020B0604020202020204" pitchFamily="34" charset="0"/>
              </a:rPr>
            </a:br>
            <a:r>
              <a:rPr lang="en-US" altLang="en-US" sz="900">
                <a:latin typeface="Arial" panose="020B0604020202020204" pitchFamily="34" charset="0"/>
              </a:rPr>
              <a:t>Northridge, Ca 91324</a:t>
            </a:r>
            <a:br>
              <a:rPr lang="en-US" altLang="en-US" sz="900">
                <a:latin typeface="Arial" panose="020B0604020202020204" pitchFamily="34" charset="0"/>
              </a:rPr>
            </a:br>
            <a:r>
              <a:rPr lang="en-US" altLang="en-US" sz="900">
                <a:latin typeface="Arial" panose="020B0604020202020204" pitchFamily="34" charset="0"/>
              </a:rPr>
              <a:t>Cell # 818-489-1960</a:t>
            </a:r>
            <a:br>
              <a:rPr lang="en-US" altLang="en-US" sz="900">
                <a:latin typeface="Arial" panose="020B0604020202020204" pitchFamily="34" charset="0"/>
              </a:rPr>
            </a:br>
            <a:r>
              <a:rPr lang="en-US" altLang="en-US" sz="900">
                <a:latin typeface="Arial" panose="020B0604020202020204" pitchFamily="34" charset="0"/>
              </a:rPr>
              <a:t>pnastjr@justtheperfecthome.com</a:t>
            </a:r>
            <a:br>
              <a:rPr lang="en-US" altLang="en-US" sz="900">
                <a:latin typeface="Arial" panose="020B0604020202020204" pitchFamily="34" charset="0"/>
              </a:rPr>
            </a:br>
            <a:r>
              <a:rPr lang="en-US" altLang="en-US" sz="900">
                <a:latin typeface="Arial" panose="020B0604020202020204" pitchFamily="34" charset="0"/>
              </a:rPr>
              <a:t>www.justtheperfecthome.com</a:t>
            </a:r>
          </a:p>
          <a:p>
            <a:pPr eaLnBrk="1" hangingPunct="1">
              <a:spcBef>
                <a:spcPct val="0"/>
              </a:spcBef>
              <a:buFontTx/>
              <a:buNone/>
            </a:pPr>
            <a:r>
              <a:rPr lang="en-US" altLang="en-US" sz="900">
                <a:latin typeface="Arial" panose="020B0604020202020204" pitchFamily="34" charset="0"/>
              </a:rPr>
              <a:t>www.Facebook.com/justtheperfecthome</a:t>
            </a:r>
            <a:br>
              <a:rPr lang="en-US" altLang="en-US" sz="900">
                <a:latin typeface="Arial" panose="020B0604020202020204" pitchFamily="34" charset="0"/>
              </a:rPr>
            </a:br>
            <a:r>
              <a:rPr lang="en-US" altLang="en-US" sz="900">
                <a:latin typeface="Arial" panose="020B0604020202020204" pitchFamily="34" charset="0"/>
              </a:rPr>
              <a:t>CalBRE # 01892875</a:t>
            </a:r>
            <a:br>
              <a:rPr lang="en-US" altLang="en-US" sz="900">
                <a:latin typeface="Arial" panose="020B0604020202020204" pitchFamily="34" charset="0"/>
              </a:rPr>
            </a:br>
            <a:br>
              <a:rPr lang="en-US" altLang="en-US" sz="900">
                <a:latin typeface="Arial" panose="020B0604020202020204" pitchFamily="34" charset="0"/>
              </a:rPr>
            </a:br>
            <a:r>
              <a:rPr lang="en-US" altLang="en-US" sz="900">
                <a:latin typeface="Arial" panose="020B0604020202020204" pitchFamily="34" charset="0"/>
              </a:rPr>
              <a:t>Always Delivering More Than Expected!</a:t>
            </a:r>
          </a:p>
        </p:txBody>
      </p:sp>
      <p:pic>
        <p:nvPicPr>
          <p:cNvPr id="35848"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5715000"/>
            <a:ext cx="838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med" p14:dur="700" advClick="0" advTm="8000">
        <p:fade/>
      </p:transition>
    </mc:Choice>
    <mc:Fallback>
      <p:transition spd="med" advClick="0" advTm="8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2076</Words>
  <Application>Microsoft Office PowerPoint</Application>
  <PresentationFormat>On-screen Show (4:3)</PresentationFormat>
  <Paragraphs>258</Paragraphs>
  <Slides>17</Slides>
  <Notes>17</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ＭＳ Ｐゴシック</vt:lpstr>
      <vt:lpstr>Arial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2017-02-17T00:41:22Z</dcterms:created>
  <dcterms:modified xsi:type="dcterms:W3CDTF">2017-02-22T20:26:16Z</dcterms:modified>
</cp:coreProperties>
</file>